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9" r:id="rId2"/>
    <p:sldId id="316" r:id="rId3"/>
    <p:sldId id="315" r:id="rId4"/>
    <p:sldId id="341" r:id="rId5"/>
    <p:sldId id="300" r:id="rId6"/>
    <p:sldId id="301" r:id="rId7"/>
    <p:sldId id="302" r:id="rId8"/>
    <p:sldId id="303" r:id="rId9"/>
    <p:sldId id="311" r:id="rId10"/>
    <p:sldId id="342" r:id="rId11"/>
    <p:sldId id="343" r:id="rId12"/>
    <p:sldId id="305" r:id="rId13"/>
    <p:sldId id="306" r:id="rId14"/>
    <p:sldId id="349" r:id="rId15"/>
    <p:sldId id="348" r:id="rId16"/>
    <p:sldId id="350" r:id="rId17"/>
    <p:sldId id="351" r:id="rId18"/>
    <p:sldId id="309" r:id="rId19"/>
    <p:sldId id="310" r:id="rId20"/>
    <p:sldId id="352" r:id="rId21"/>
    <p:sldId id="353" r:id="rId22"/>
    <p:sldId id="354" r:id="rId23"/>
    <p:sldId id="345" r:id="rId24"/>
    <p:sldId id="355" r:id="rId25"/>
    <p:sldId id="356" r:id="rId26"/>
    <p:sldId id="357" r:id="rId27"/>
    <p:sldId id="358" r:id="rId28"/>
    <p:sldId id="359" r:id="rId29"/>
    <p:sldId id="360" r:id="rId30"/>
    <p:sldId id="346" r:id="rId31"/>
    <p:sldId id="34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203"/>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5033" autoAdjust="0"/>
  </p:normalViewPr>
  <p:slideViewPr>
    <p:cSldViewPr snapToGrid="0">
      <p:cViewPr varScale="1">
        <p:scale>
          <a:sx n="78" d="100"/>
          <a:sy n="78" d="100"/>
        </p:scale>
        <p:origin x="29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441827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09449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1740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375693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6B5A93-7D3A-46D7-9DBA-F3409B0A94BF}" type="datetimeFigureOut">
              <a:rPr lang="en-US" smtClean="0"/>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30212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103834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6B5A93-7D3A-46D7-9DBA-F3409B0A94BF}" type="datetimeFigureOut">
              <a:rPr lang="en-US" smtClean="0"/>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344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6B5A93-7D3A-46D7-9DBA-F3409B0A94BF}" type="datetimeFigureOut">
              <a:rPr lang="en-US" smtClean="0"/>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2463182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B5A93-7D3A-46D7-9DBA-F3409B0A94BF}" type="datetimeFigureOut">
              <a:rPr lang="en-US" smtClean="0"/>
              <a:t>7/22/2022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406385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422571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5A93-7D3A-46D7-9DBA-F3409B0A94BF}" type="datetimeFigureOut">
              <a:rPr lang="en-US" smtClean="0"/>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A1095-947D-49C7-BB28-B798D0B17CB9}" type="slidenum">
              <a:rPr lang="en-US" smtClean="0"/>
              <a:t>‹#›</a:t>
            </a:fld>
            <a:endParaRPr lang="en-US"/>
          </a:p>
        </p:txBody>
      </p:sp>
    </p:spTree>
    <p:extLst>
      <p:ext uri="{BB962C8B-B14F-4D97-AF65-F5344CB8AC3E}">
        <p14:creationId xmlns:p14="http://schemas.microsoft.com/office/powerpoint/2010/main" val="1960945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6B5A93-7D3A-46D7-9DBA-F3409B0A94BF}" type="datetimeFigureOut">
              <a:rPr lang="en-US" smtClean="0"/>
              <a:t>7/22/2022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A1095-947D-49C7-BB28-B798D0B17CB9}" type="slidenum">
              <a:rPr lang="en-US" smtClean="0"/>
              <a:t>‹#›</a:t>
            </a:fld>
            <a:endParaRPr lang="en-US"/>
          </a:p>
        </p:txBody>
      </p:sp>
    </p:spTree>
    <p:extLst>
      <p:ext uri="{BB962C8B-B14F-4D97-AF65-F5344CB8AC3E}">
        <p14:creationId xmlns:p14="http://schemas.microsoft.com/office/powerpoint/2010/main" val="369967398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409825" y="3458394"/>
            <a:ext cx="737235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54815"/>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6" name="TextBox 5"/>
          <p:cNvSpPr txBox="1"/>
          <p:nvPr/>
        </p:nvSpPr>
        <p:spPr>
          <a:xfrm>
            <a:off x="2183130" y="6495222"/>
            <a:ext cx="7825740" cy="338554"/>
          </a:xfrm>
          <a:prstGeom prst="rect">
            <a:avLst/>
          </a:prstGeom>
          <a:noFill/>
        </p:spPr>
        <p:txBody>
          <a:bodyPr wrap="square" rtlCol="0">
            <a:spAutoFit/>
          </a:bodyPr>
          <a:lstStyle/>
          <a:p>
            <a:pPr algn="ctr"/>
            <a:r>
              <a:rPr lang="en-US" sz="1600" dirty="0">
                <a:solidFill>
                  <a:schemeClr val="bg1"/>
                </a:solidFill>
                <a:latin typeface="Malgun Gothic" panose="020B0503020000020004" pitchFamily="34" charset="-127"/>
                <a:ea typeface="Malgun Gothic" panose="020B0503020000020004" pitchFamily="34" charset="-127"/>
                <a:cs typeface="Verdana" panose="020B0604030504040204" pitchFamily="34" charset="0"/>
              </a:rPr>
              <a:t>Design Project 2</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3507" y="218485"/>
            <a:ext cx="914400" cy="9144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093" y="218485"/>
            <a:ext cx="914400" cy="9144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7907" y="221807"/>
            <a:ext cx="916186" cy="914400"/>
          </a:xfrm>
          <a:prstGeom prst="rect">
            <a:avLst/>
          </a:prstGeom>
        </p:spPr>
      </p:pic>
      <p:sp>
        <p:nvSpPr>
          <p:cNvPr id="20" name="Text Placeholder 2"/>
          <p:cNvSpPr txBox="1"/>
          <p:nvPr/>
        </p:nvSpPr>
        <p:spPr>
          <a:xfrm>
            <a:off x="172719" y="1477045"/>
            <a:ext cx="11846560" cy="2202039"/>
          </a:xfrm>
          <a:prstGeom prst="rect">
            <a:avLst/>
          </a:prstGeom>
          <a:noFill/>
          <a:ln cap="flat">
            <a:noFill/>
          </a:ln>
        </p:spPr>
        <p:txBody>
          <a:bodyPr vert="horz" wrap="square" lIns="0" tIns="45720" rIns="0" bIns="45720" anchor="t" anchorCtr="1" compatLnSpc="1">
            <a:normAutofit/>
          </a:bodyPr>
          <a:lstStyle/>
          <a:p>
            <a:pPr algn="ctr"/>
            <a:r>
              <a:rPr lang="en-US" sz="3600" b="1" dirty="0">
                <a:effectLst/>
                <a:latin typeface="Arial" panose="020B0604020202020204" pitchFamily="34" charset="0"/>
                <a:ea typeface="Arial" panose="020B0604020202020204" pitchFamily="34" charset="0"/>
              </a:rPr>
              <a:t>EFFECT OF AUTOMATIC DISINFECTION BOX USING ULTRA VIOLET LIGHT ON MICROBIAL GROWTH OF MICROORGANISMS</a:t>
            </a:r>
            <a:endParaRPr lang="en-PH" sz="3600" dirty="0">
              <a:effectLst/>
              <a:latin typeface="Times New Roman" panose="02020603050405020304" pitchFamily="18" charset="0"/>
              <a:ea typeface="Times New Roman" panose="02020603050405020304" pitchFamily="18" charset="0"/>
            </a:endParaRPr>
          </a:p>
        </p:txBody>
      </p:sp>
      <p:sp>
        <p:nvSpPr>
          <p:cNvPr id="21" name="Text Placeholder 2"/>
          <p:cNvSpPr txBox="1"/>
          <p:nvPr/>
        </p:nvSpPr>
        <p:spPr>
          <a:xfrm>
            <a:off x="2636628" y="3504112"/>
            <a:ext cx="6918743" cy="2667301"/>
          </a:xfrm>
          <a:prstGeom prst="rect">
            <a:avLst/>
          </a:prstGeom>
          <a:noFill/>
          <a:ln cap="flat">
            <a:noFill/>
          </a:ln>
        </p:spPr>
        <p:txBody>
          <a:bodyPr vert="horz" wrap="square" lIns="0" tIns="45720" rIns="0" bIns="45720" anchor="t" anchorCtr="1" compatLnSpc="1">
            <a:normAutofit/>
          </a:bodyPr>
          <a:lstStyle/>
          <a:p>
            <a:pPr lvl="0" algn="ctr" defTabSz="756117">
              <a:lnSpc>
                <a:spcPct val="90000"/>
              </a:lnSpc>
              <a:spcBef>
                <a:spcPts val="990"/>
              </a:spcBef>
              <a:spcAft>
                <a:spcPts val="165"/>
              </a:spcAft>
              <a:defRPr sz="1800" b="0" i="0" u="none" strike="noStrike" kern="0" cap="none" spc="0" baseline="0">
                <a:solidFill>
                  <a:srgbClr val="000000"/>
                </a:solidFill>
                <a:uFillTx/>
              </a:defRPr>
            </a:pP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John Christopher B.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Bagas</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Charles Adriane S. Guerrero</a:t>
            </a:r>
          </a:p>
          <a:p>
            <a:pPr algn="ctr" defTabSz="756117">
              <a:lnSpc>
                <a:spcPct val="90000"/>
              </a:lnSpc>
              <a:spcBef>
                <a:spcPts val="990"/>
              </a:spcBef>
              <a:spcAft>
                <a:spcPts val="165"/>
              </a:spcAf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Marcus M.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Saralde</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r>
              <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rPr>
              <a:t>Engr. Jonathan C. </a:t>
            </a:r>
            <a:r>
              <a:rPr lang="en-PH" sz="1500" b="1" dirty="0" err="1">
                <a:solidFill>
                  <a:srgbClr val="000000"/>
                </a:solidFill>
                <a:latin typeface="Arial" panose="020B0604020202020204" pitchFamily="34" charset="0"/>
                <a:ea typeface="Malgun Gothic" panose="020B0503020000020004" pitchFamily="34" charset="-127"/>
                <a:cs typeface="Arial" panose="020B0604020202020204" pitchFamily="34" charset="0"/>
              </a:rPr>
              <a:t>Manarang</a:t>
            </a:r>
            <a:endParaRPr lang="en-PH" sz="1500" b="1" dirty="0">
              <a:solidFill>
                <a:srgbClr val="000000"/>
              </a:solidFill>
              <a:latin typeface="Arial" panose="020B0604020202020204" pitchFamily="34" charset="0"/>
              <a:ea typeface="Malgun Gothic" panose="020B0503020000020004" pitchFamily="34" charset="-127"/>
              <a:cs typeface="Arial" panose="020B0604020202020204" pitchFamily="34" charset="0"/>
            </a:endParaRPr>
          </a:p>
          <a:p>
            <a:pPr marL="0" marR="0" lvl="0" indent="0" algn="ctr" defTabSz="756117" rtl="0" fontAlgn="auto" hangingPunct="1">
              <a:lnSpc>
                <a:spcPct val="90000"/>
              </a:lnSpc>
              <a:spcBef>
                <a:spcPts val="990"/>
              </a:spcBef>
              <a:spcAft>
                <a:spcPts val="165"/>
              </a:spcAft>
              <a:buNone/>
              <a:tabLst/>
              <a:defRPr sz="1800" b="0" i="0" u="none" strike="noStrike" kern="0" cap="none" spc="0" baseline="0">
                <a:solidFill>
                  <a:srgbClr val="000000"/>
                </a:solidFill>
                <a:uFillTx/>
              </a:defRPr>
            </a:pPr>
            <a:r>
              <a:rPr lang="en-PH" sz="15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rPr>
              <a:t>Engr. </a:t>
            </a:r>
            <a:r>
              <a:rPr lang="en-PH" sz="1500" b="1" i="0" u="none" strike="noStrike" kern="1200" cap="none" spc="0" baseline="0" dirty="0" err="1">
                <a:solidFill>
                  <a:srgbClr val="000000"/>
                </a:solidFill>
                <a:uFillTx/>
                <a:latin typeface="Arial" panose="020B0604020202020204" pitchFamily="34" charset="0"/>
                <a:ea typeface="Malgun Gothic" panose="020B0503020000020004" pitchFamily="34" charset="-127"/>
                <a:cs typeface="Arial" panose="020B0604020202020204" pitchFamily="34" charset="0"/>
              </a:rPr>
              <a:t>Pedrito</a:t>
            </a:r>
            <a:r>
              <a:rPr lang="en-PH" sz="15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rPr>
              <a:t> M. Tenerife, Jr.</a:t>
            </a:r>
            <a:endParaRPr lang="en-PH" sz="1400" b="1" i="0" u="none" strike="noStrike" kern="1200" cap="none" spc="0" baseline="0" dirty="0">
              <a:solidFill>
                <a:srgbClr val="000000"/>
              </a:solidFill>
              <a:uFillTx/>
              <a:latin typeface="Arial" panose="020B0604020202020204" pitchFamily="34" charset="0"/>
              <a:ea typeface="Malgun Gothic" panose="020B0503020000020004" pitchFamily="34" charset="-127"/>
              <a:cs typeface="Arial" panose="020B0604020202020204" pitchFamily="34" charset="0"/>
            </a:endParaRPr>
          </a:p>
        </p:txBody>
      </p:sp>
    </p:spTree>
    <p:extLst>
      <p:ext uri="{BB962C8B-B14F-4D97-AF65-F5344CB8AC3E}">
        <p14:creationId xmlns:p14="http://schemas.microsoft.com/office/powerpoint/2010/main" val="166066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FLOWCHART</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8EF50D39-F6CC-A663-D00E-D5007DB7A737}"/>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7F5F874-BE2B-BB61-BFFB-0083E31381C8}"/>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8CC443F-8E78-FBA2-4EA6-B543237033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5" name="Picture 4">
            <a:extLst>
              <a:ext uri="{FF2B5EF4-FFF2-40B4-BE49-F238E27FC236}">
                <a16:creationId xmlns:a16="http://schemas.microsoft.com/office/drawing/2014/main" id="{4F2D234E-BC0F-537F-8DAA-A04DCC194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28" y="135357"/>
            <a:ext cx="4817856" cy="6039776"/>
          </a:xfrm>
          <a:prstGeom prst="rect">
            <a:avLst/>
          </a:prstGeom>
        </p:spPr>
      </p:pic>
    </p:spTree>
    <p:extLst>
      <p:ext uri="{BB962C8B-B14F-4D97-AF65-F5344CB8AC3E}">
        <p14:creationId xmlns:p14="http://schemas.microsoft.com/office/powerpoint/2010/main" val="373327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SCHEMATIC DIAGRAM</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D5CCC83-F5A0-92F3-2D1A-C7442881571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D1F7DFB-B7B3-D22E-D166-86695BF5123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69F6C850-E731-180A-C5D6-FA63692A53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AE3B2E49-3B25-4334-92CF-2FA783B11D1E}"/>
              </a:ext>
            </a:extLst>
          </p:cNvPr>
          <p:cNvPicPr>
            <a:picLocks noChangeAspect="1"/>
          </p:cNvPicPr>
          <p:nvPr/>
        </p:nvPicPr>
        <p:blipFill rotWithShape="1">
          <a:blip r:embed="rId3">
            <a:extLst>
              <a:ext uri="{28A0092B-C50C-407E-A947-70E740481C1C}">
                <a14:useLocalDpi xmlns:a14="http://schemas.microsoft.com/office/drawing/2010/main" val="0"/>
              </a:ext>
            </a:extLst>
          </a:blip>
          <a:srcRect l="10261" t="3355" r="6956" b="12304"/>
          <a:stretch/>
        </p:blipFill>
        <p:spPr bwMode="auto">
          <a:xfrm>
            <a:off x="3536811" y="1690239"/>
            <a:ext cx="5118378" cy="40538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451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71D75EA0-4750-9A4A-859F-C6DB3DCC781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METHODS OF RESEARCH</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77F5607-C58F-C1C5-8F44-1E1D088CADC1}"/>
              </a:ext>
            </a:extLst>
          </p:cNvPr>
          <p:cNvSpPr txBox="1"/>
          <p:nvPr/>
        </p:nvSpPr>
        <p:spPr>
          <a:xfrm>
            <a:off x="669471" y="1434639"/>
            <a:ext cx="10552922" cy="1000787"/>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Q</a:t>
            </a:r>
            <a:r>
              <a:rPr lang="en-US" sz="1600" b="0" i="0" dirty="0">
                <a:solidFill>
                  <a:srgbClr val="000000"/>
                </a:solidFill>
                <a:effectLst/>
                <a:latin typeface="Arial" panose="020B0604020202020204" pitchFamily="34" charset="0"/>
                <a:cs typeface="Arial" panose="020B0604020202020204" pitchFamily="34" charset="0"/>
              </a:rPr>
              <a:t>uantitative experimental research design for statement of the problem 1 to 3.</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Qualitative research design for statement of the problem 4a to 4d.  </a:t>
            </a:r>
          </a:p>
        </p:txBody>
      </p:sp>
      <p:sp>
        <p:nvSpPr>
          <p:cNvPr id="13" name="Title 1">
            <a:extLst>
              <a:ext uri="{FF2B5EF4-FFF2-40B4-BE49-F238E27FC236}">
                <a16:creationId xmlns:a16="http://schemas.microsoft.com/office/drawing/2014/main" id="{8A825FF2-36E4-877D-E5C7-189A7B6CCE0E}"/>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CC27369C-263C-DC61-A9D6-68A1870A752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B32B9B22-4799-393D-69C9-FF288193A5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3963986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65AF4D3A-5985-7FF4-0A2C-500967ABA0B2}"/>
              </a:ext>
            </a:extLst>
          </p:cNvPr>
          <p:cNvPicPr>
            <a:picLocks noChangeAspect="1"/>
          </p:cNvPicPr>
          <p:nvPr/>
        </p:nvPicPr>
        <p:blipFill>
          <a:blip r:embed="rId3"/>
          <a:stretch>
            <a:fillRect/>
          </a:stretch>
        </p:blipFill>
        <p:spPr>
          <a:xfrm>
            <a:off x="3822980" y="1615989"/>
            <a:ext cx="4546040" cy="3409084"/>
          </a:xfrm>
          <a:prstGeom prst="rect">
            <a:avLst/>
          </a:prstGeom>
        </p:spPr>
      </p:pic>
      <p:sp>
        <p:nvSpPr>
          <p:cNvPr id="6" name="TextBox 5">
            <a:extLst>
              <a:ext uri="{FF2B5EF4-FFF2-40B4-BE49-F238E27FC236}">
                <a16:creationId xmlns:a16="http://schemas.microsoft.com/office/drawing/2014/main" id="{B2DD39EE-F2CD-712B-C3B2-612916977D9F}"/>
              </a:ext>
            </a:extLst>
          </p:cNvPr>
          <p:cNvSpPr txBox="1"/>
          <p:nvPr/>
        </p:nvSpPr>
        <p:spPr>
          <a:xfrm>
            <a:off x="4021505" y="5159957"/>
            <a:ext cx="4148990"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Agar plate A</a:t>
            </a:r>
          </a:p>
          <a:p>
            <a:pPr algn="ctr"/>
            <a:r>
              <a:rPr lang="en-US" sz="1600" dirty="0">
                <a:latin typeface="Arial" panose="020B0604020202020204" pitchFamily="34" charset="0"/>
                <a:cs typeface="Arial" panose="020B0604020202020204" pitchFamily="34" charset="0"/>
              </a:rPr>
              <a:t>Pen 1 </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18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20E07612-EEB9-C026-5706-B730C4C3A5F3}"/>
              </a:ext>
            </a:extLst>
          </p:cNvPr>
          <p:cNvPicPr>
            <a:picLocks noChangeAspect="1"/>
          </p:cNvPicPr>
          <p:nvPr/>
        </p:nvPicPr>
        <p:blipFill>
          <a:blip r:embed="rId3"/>
          <a:stretch>
            <a:fillRect/>
          </a:stretch>
        </p:blipFill>
        <p:spPr>
          <a:xfrm flipV="1">
            <a:off x="1088217" y="1455583"/>
            <a:ext cx="4648554" cy="348596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590463" y="5051238"/>
            <a:ext cx="2292615" cy="1077218"/>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B</a:t>
            </a:r>
          </a:p>
          <a:p>
            <a:pPr algn="ctr"/>
            <a:r>
              <a:rPr lang="en-US" sz="1600" dirty="0">
                <a:latin typeface="Arial" panose="020B0604020202020204" pitchFamily="34" charset="0"/>
                <a:cs typeface="Arial" panose="020B0604020202020204" pitchFamily="34" charset="0"/>
              </a:rPr>
              <a:t>Pen 1</a:t>
            </a:r>
          </a:p>
          <a:p>
            <a:pPr algn="ctr"/>
            <a:r>
              <a:rPr lang="en-US" sz="1600" dirty="0">
                <a:latin typeface="Arial" panose="020B0604020202020204" pitchFamily="34" charset="0"/>
                <a:cs typeface="Arial" panose="020B0604020202020204" pitchFamily="34" charset="0"/>
              </a:rPr>
              <a:t>Spread plate technique</a:t>
            </a:r>
          </a:p>
          <a:p>
            <a:pPr algn="ctr"/>
            <a:r>
              <a:rPr lang="en-US" sz="1600" dirty="0">
                <a:latin typeface="Arial" panose="020B0604020202020204" pitchFamily="34" charset="0"/>
                <a:cs typeface="Arial" panose="020B0604020202020204" pitchFamily="34" charset="0"/>
              </a:rPr>
              <a:t>Disk Diffusion Test </a:t>
            </a:r>
            <a:endParaRPr lang="en-PH" sz="16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1181A9A-89D2-5265-D999-F467909EAC43}"/>
              </a:ext>
            </a:extLst>
          </p:cNvPr>
          <p:cNvPicPr>
            <a:picLocks noChangeAspect="1"/>
          </p:cNvPicPr>
          <p:nvPr/>
        </p:nvPicPr>
        <p:blipFill>
          <a:blip r:embed="rId4"/>
          <a:stretch>
            <a:fillRect/>
          </a:stretch>
        </p:blipFill>
        <p:spPr>
          <a:xfrm>
            <a:off x="5942773" y="1455583"/>
            <a:ext cx="4493664" cy="3485960"/>
          </a:xfrm>
          <a:prstGeom prst="rect">
            <a:avLst/>
          </a:prstGeom>
        </p:spPr>
      </p:pic>
    </p:spTree>
    <p:extLst>
      <p:ext uri="{BB962C8B-B14F-4D97-AF65-F5344CB8AC3E}">
        <p14:creationId xmlns:p14="http://schemas.microsoft.com/office/powerpoint/2010/main" val="197416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156049" y="5107674"/>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C1</a:t>
            </a:r>
          </a:p>
          <a:p>
            <a:pPr algn="ctr"/>
            <a:r>
              <a:rPr lang="en-US" sz="1600" dirty="0">
                <a:latin typeface="Arial" panose="020B0604020202020204" pitchFamily="34" charset="0"/>
                <a:cs typeface="Arial" panose="020B0604020202020204" pitchFamily="34" charset="0"/>
              </a:rPr>
              <a:t>Pen 2 disinfected for 10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5949205-CBC3-D603-BCFA-C5792F65F5C9}"/>
              </a:ext>
            </a:extLst>
          </p:cNvPr>
          <p:cNvPicPr>
            <a:picLocks noChangeAspect="1"/>
          </p:cNvPicPr>
          <p:nvPr/>
        </p:nvPicPr>
        <p:blipFill>
          <a:blip r:embed="rId3"/>
          <a:stretch>
            <a:fillRect/>
          </a:stretch>
        </p:blipFill>
        <p:spPr>
          <a:xfrm>
            <a:off x="938281" y="1599921"/>
            <a:ext cx="4512612" cy="3384460"/>
          </a:xfrm>
          <a:prstGeom prst="rect">
            <a:avLst/>
          </a:prstGeom>
        </p:spPr>
      </p:pic>
      <p:pic>
        <p:nvPicPr>
          <p:cNvPr id="22" name="Picture 21">
            <a:extLst>
              <a:ext uri="{FF2B5EF4-FFF2-40B4-BE49-F238E27FC236}">
                <a16:creationId xmlns:a16="http://schemas.microsoft.com/office/drawing/2014/main" id="{68BB33EF-F6DB-5027-95C2-20026F9510F7}"/>
              </a:ext>
            </a:extLst>
          </p:cNvPr>
          <p:cNvPicPr>
            <a:picLocks noChangeAspect="1"/>
          </p:cNvPicPr>
          <p:nvPr/>
        </p:nvPicPr>
        <p:blipFill>
          <a:blip r:embed="rId4"/>
          <a:stretch>
            <a:fillRect/>
          </a:stretch>
        </p:blipFill>
        <p:spPr>
          <a:xfrm rot="16200000">
            <a:off x="6658505" y="1035845"/>
            <a:ext cx="3384458" cy="4512612"/>
          </a:xfrm>
          <a:prstGeom prst="rect">
            <a:avLst/>
          </a:prstGeom>
        </p:spPr>
      </p:pic>
    </p:spTree>
    <p:extLst>
      <p:ext uri="{BB962C8B-B14F-4D97-AF65-F5344CB8AC3E}">
        <p14:creationId xmlns:p14="http://schemas.microsoft.com/office/powerpoint/2010/main" val="453285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156049" y="5249080"/>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C2</a:t>
            </a:r>
          </a:p>
          <a:p>
            <a:pPr algn="ctr"/>
            <a:r>
              <a:rPr lang="en-US" sz="1600" dirty="0">
                <a:latin typeface="Arial" panose="020B0604020202020204" pitchFamily="34" charset="0"/>
                <a:cs typeface="Arial" panose="020B0604020202020204" pitchFamily="34" charset="0"/>
              </a:rPr>
              <a:t>Pen 3 disinfected for 20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507FEA88-2916-64E2-13F5-7AB585DC0AFD}"/>
              </a:ext>
            </a:extLst>
          </p:cNvPr>
          <p:cNvPicPr>
            <a:picLocks noChangeAspect="1"/>
          </p:cNvPicPr>
          <p:nvPr/>
        </p:nvPicPr>
        <p:blipFill>
          <a:blip r:embed="rId3"/>
          <a:stretch>
            <a:fillRect/>
          </a:stretch>
        </p:blipFill>
        <p:spPr>
          <a:xfrm>
            <a:off x="578031" y="1509144"/>
            <a:ext cx="4916270" cy="3687202"/>
          </a:xfrm>
          <a:prstGeom prst="rect">
            <a:avLst/>
          </a:prstGeom>
        </p:spPr>
      </p:pic>
      <p:pic>
        <p:nvPicPr>
          <p:cNvPr id="18" name="Picture 17">
            <a:extLst>
              <a:ext uri="{FF2B5EF4-FFF2-40B4-BE49-F238E27FC236}">
                <a16:creationId xmlns:a16="http://schemas.microsoft.com/office/drawing/2014/main" id="{22F0E5FB-7AA8-B88B-E7E1-D6C484679A21}"/>
              </a:ext>
            </a:extLst>
          </p:cNvPr>
          <p:cNvPicPr>
            <a:picLocks noChangeAspect="1"/>
          </p:cNvPicPr>
          <p:nvPr/>
        </p:nvPicPr>
        <p:blipFill>
          <a:blip r:embed="rId4"/>
          <a:stretch>
            <a:fillRect/>
          </a:stretch>
        </p:blipFill>
        <p:spPr>
          <a:xfrm flipV="1">
            <a:off x="6096000" y="1503962"/>
            <a:ext cx="4916270" cy="3687202"/>
          </a:xfrm>
          <a:prstGeom prst="rect">
            <a:avLst/>
          </a:prstGeom>
        </p:spPr>
      </p:pic>
    </p:spTree>
    <p:extLst>
      <p:ext uri="{BB962C8B-B14F-4D97-AF65-F5344CB8AC3E}">
        <p14:creationId xmlns:p14="http://schemas.microsoft.com/office/powerpoint/2010/main" val="67435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9" name="TextBox 8">
            <a:extLst>
              <a:ext uri="{FF2B5EF4-FFF2-40B4-BE49-F238E27FC236}">
                <a16:creationId xmlns:a16="http://schemas.microsoft.com/office/drawing/2014/main" id="{1CDA44E9-3E33-1F80-BE2D-AAEEC0574F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FIELD EXPERIMENT</a:t>
            </a:r>
          </a:p>
        </p:txBody>
      </p:sp>
      <p:sp>
        <p:nvSpPr>
          <p:cNvPr id="13" name="Title 1">
            <a:extLst>
              <a:ext uri="{FF2B5EF4-FFF2-40B4-BE49-F238E27FC236}">
                <a16:creationId xmlns:a16="http://schemas.microsoft.com/office/drawing/2014/main" id="{0FB72D11-AFBE-9A9A-64F3-F7D126D2FAD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2E5EEA23-5775-8777-E1DA-43F37813AD40}"/>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4FE423B3-86CC-1F62-8A70-4A2F0CF10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9" name="TextBox 18">
            <a:extLst>
              <a:ext uri="{FF2B5EF4-FFF2-40B4-BE49-F238E27FC236}">
                <a16:creationId xmlns:a16="http://schemas.microsoft.com/office/drawing/2014/main" id="{5B811BC6-2A21-C617-61DC-B2B4BF090035}"/>
              </a:ext>
            </a:extLst>
          </p:cNvPr>
          <p:cNvSpPr txBox="1"/>
          <p:nvPr/>
        </p:nvSpPr>
        <p:spPr>
          <a:xfrm>
            <a:off x="4515278" y="5090510"/>
            <a:ext cx="3161443" cy="830997"/>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Agar plate C3</a:t>
            </a:r>
          </a:p>
          <a:p>
            <a:pPr algn="ctr"/>
            <a:r>
              <a:rPr lang="en-US" sz="1600" dirty="0">
                <a:latin typeface="Arial" panose="020B0604020202020204" pitchFamily="34" charset="0"/>
                <a:cs typeface="Arial" panose="020B0604020202020204" pitchFamily="34" charset="0"/>
              </a:rPr>
              <a:t>Pen 4 disinfected for 30 seconds</a:t>
            </a:r>
          </a:p>
          <a:p>
            <a:pPr algn="ctr"/>
            <a:r>
              <a:rPr lang="en-US" sz="1600" dirty="0">
                <a:latin typeface="Arial" panose="020B0604020202020204" pitchFamily="34" charset="0"/>
                <a:cs typeface="Arial" panose="020B0604020202020204" pitchFamily="34" charset="0"/>
              </a:rPr>
              <a:t>Streak plate technique.</a:t>
            </a:r>
            <a:endParaRPr lang="en-PH" sz="16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40A56EB1-E71D-7BF9-429E-835DA1BAD915}"/>
              </a:ext>
            </a:extLst>
          </p:cNvPr>
          <p:cNvPicPr>
            <a:picLocks noChangeAspect="1"/>
          </p:cNvPicPr>
          <p:nvPr/>
        </p:nvPicPr>
        <p:blipFill>
          <a:blip r:embed="rId3"/>
          <a:stretch>
            <a:fillRect/>
          </a:stretch>
        </p:blipFill>
        <p:spPr>
          <a:xfrm>
            <a:off x="1752020" y="1780105"/>
            <a:ext cx="4086260" cy="3064696"/>
          </a:xfrm>
          <a:prstGeom prst="rect">
            <a:avLst/>
          </a:prstGeom>
        </p:spPr>
      </p:pic>
      <p:pic>
        <p:nvPicPr>
          <p:cNvPr id="21" name="Picture 20">
            <a:extLst>
              <a:ext uri="{FF2B5EF4-FFF2-40B4-BE49-F238E27FC236}">
                <a16:creationId xmlns:a16="http://schemas.microsoft.com/office/drawing/2014/main" id="{A3AE2939-AFE9-E4E5-027B-B969CC6D47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00846" y="1317740"/>
            <a:ext cx="3021862" cy="3938542"/>
          </a:xfrm>
          <a:prstGeom prst="rect">
            <a:avLst/>
          </a:prstGeom>
        </p:spPr>
      </p:pic>
    </p:spTree>
    <p:extLst>
      <p:ext uri="{BB962C8B-B14F-4D97-AF65-F5344CB8AC3E}">
        <p14:creationId xmlns:p14="http://schemas.microsoft.com/office/powerpoint/2010/main" val="322139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DD515C03-DBE4-CD43-6D2C-89CFDE1D72CA}"/>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DATA GATHERING PROCEDURE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D6F3D3D-BE29-CB0A-3697-556D292F4F56}"/>
              </a:ext>
            </a:extLst>
          </p:cNvPr>
          <p:cNvSpPr txBox="1"/>
          <p:nvPr/>
        </p:nvSpPr>
        <p:spPr>
          <a:xfrm>
            <a:off x="669471" y="1405223"/>
            <a:ext cx="10552922" cy="2970557"/>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Effectiveness of UV based and Alcohol based disinfectant were measured based on number of colonies in different treatments. Different treatments were replicated thrice and were compared to a baseline treatment wherein the agar plate was not exposed to UV or Alcohol.</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The researchers use convenience sampling as a non-probability sampling method for statement of the problem 4a - 4d due to resource limitation in collecting feedback. The method yields a total 114 responses. </a:t>
            </a:r>
            <a:endParaRPr lang="en-US" sz="1600" i="1" dirty="0">
              <a:latin typeface="Arial" panose="020B0604020202020204" pitchFamily="34" charset="0"/>
              <a:ea typeface="Open Sans" panose="020B0606030504020204" pitchFamily="34" charset="0"/>
              <a:cs typeface="Arial" panose="020B0604020202020204" pitchFamily="34" charset="0"/>
            </a:endParaRPr>
          </a:p>
          <a:p>
            <a:pPr marL="285750" indent="-285750" algn="just">
              <a:lnSpc>
                <a:spcPct val="200000"/>
              </a:lnSpc>
              <a:buSzPct val="150000"/>
              <a:buFont typeface="Arial" panose="020B0604020202020204" pitchFamily="34" charset="0"/>
              <a:buChar char="•"/>
            </a:pPr>
            <a:endParaRPr lang="en-US" sz="1600" i="1" dirty="0">
              <a:latin typeface="Arial" panose="020B0604020202020204" pitchFamily="34" charset="0"/>
              <a:ea typeface="Open Sans" panose="020B0606030504020204" pitchFamily="34" charset="0"/>
              <a:cs typeface="Arial" panose="020B0604020202020204" pitchFamily="34" charset="0"/>
            </a:endParaRPr>
          </a:p>
        </p:txBody>
      </p:sp>
      <p:sp>
        <p:nvSpPr>
          <p:cNvPr id="10" name="Title 1">
            <a:extLst>
              <a:ext uri="{FF2B5EF4-FFF2-40B4-BE49-F238E27FC236}">
                <a16:creationId xmlns:a16="http://schemas.microsoft.com/office/drawing/2014/main" id="{600E7329-182D-E334-2305-58A8867F41E1}"/>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1D9DB76D-2D48-0D45-8B95-F463A608826B}"/>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65178714-2D11-0013-2608-A4388F2C38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22680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669471" y="1434639"/>
            <a:ext cx="9851260" cy="2970557"/>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All statistical analyses were performed using R Studio v 4.2.1 and all test of significance were evaluated at 5% level. </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Effectiveness of UV based and Alcohol based disinfectant were measured based on number of colonies in different treatments. </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Different treatments were replicated thrice and were compared to a baseline treatment wherein the agar plate was not exposed to UV or Alcohol</a:t>
            </a:r>
          </a:p>
        </p:txBody>
      </p:sp>
    </p:spTree>
    <p:extLst>
      <p:ext uri="{BB962C8B-B14F-4D97-AF65-F5344CB8AC3E}">
        <p14:creationId xmlns:p14="http://schemas.microsoft.com/office/powerpoint/2010/main" val="164064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0" name="Title 1"/>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C125591-B762-5EB0-8315-9BD82C382EDE}"/>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BACKGROUND</a:t>
            </a:r>
          </a:p>
        </p:txBody>
      </p:sp>
      <p:sp>
        <p:nvSpPr>
          <p:cNvPr id="19" name="TextBox 18">
            <a:extLst>
              <a:ext uri="{FF2B5EF4-FFF2-40B4-BE49-F238E27FC236}">
                <a16:creationId xmlns:a16="http://schemas.microsoft.com/office/drawing/2014/main" id="{0D7C87A1-4846-4EEE-4605-11DD61BC3485}"/>
              </a:ext>
            </a:extLst>
          </p:cNvPr>
          <p:cNvSpPr txBox="1"/>
          <p:nvPr/>
        </p:nvSpPr>
        <p:spPr>
          <a:xfrm>
            <a:off x="669471" y="1405223"/>
            <a:ext cx="10552922" cy="395544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V</a:t>
            </a:r>
            <a:r>
              <a:rPr lang="en-US" sz="1600" b="0" i="0" dirty="0">
                <a:solidFill>
                  <a:srgbClr val="000000"/>
                </a:solidFill>
                <a:effectLst/>
                <a:latin typeface="Arial" panose="020B0604020202020204" pitchFamily="34" charset="0"/>
                <a:cs typeface="Arial" panose="020B0604020202020204" pitchFamily="34" charset="0"/>
              </a:rPr>
              <a:t>irus spread at rapid rate infecting many people.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Humans are constantly in contact with germs and bacteria (</a:t>
            </a:r>
            <a:r>
              <a:rPr lang="en-US" sz="1600" b="0" i="0" dirty="0" err="1">
                <a:solidFill>
                  <a:srgbClr val="000000"/>
                </a:solidFill>
                <a:effectLst/>
                <a:latin typeface="Arial" panose="020B0604020202020204" pitchFamily="34" charset="0"/>
                <a:cs typeface="Arial" panose="020B0604020202020204" pitchFamily="34" charset="0"/>
              </a:rPr>
              <a:t>Kodoth</a:t>
            </a:r>
            <a:r>
              <a:rPr lang="en-US" sz="1600" b="0" i="0" dirty="0">
                <a:solidFill>
                  <a:srgbClr val="000000"/>
                </a:solidFill>
                <a:effectLst/>
                <a:latin typeface="Arial" panose="020B0604020202020204" pitchFamily="34" charset="0"/>
                <a:cs typeface="Arial" panose="020B0604020202020204" pitchFamily="34" charset="0"/>
              </a:rPr>
              <a:t> et. Al., 2020).</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Many surfaces and objects we come in contact with every day are covered in microorganisms that are potentially harmful to normal people with normal immunity.</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Ultraviolet lights specifically UVC, have the trait to inactivate SARS-CoV-2 and shows effectivity against reducing germs and inhibits microbial growth (Francisco, 2022).</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The 222-nm UVC lamps is relatively safe for human skin interaction and suggests disinfecting ability is comparable with the 254-nm UVC according to Nozomi et al. (2020). </a:t>
            </a:r>
          </a:p>
        </p:txBody>
      </p:sp>
      <p:sp>
        <p:nvSpPr>
          <p:cNvPr id="21" name="Text Placeholder 2">
            <a:extLst>
              <a:ext uri="{FF2B5EF4-FFF2-40B4-BE49-F238E27FC236}">
                <a16:creationId xmlns:a16="http://schemas.microsoft.com/office/drawing/2014/main" id="{1F262C4B-F937-C353-E46F-AE8624E4861C}"/>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22" name="Picture 21">
            <a:extLst>
              <a:ext uri="{FF2B5EF4-FFF2-40B4-BE49-F238E27FC236}">
                <a16:creationId xmlns:a16="http://schemas.microsoft.com/office/drawing/2014/main" id="{AC946D3B-24D5-B7CD-9542-39F212B1D2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400269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2970557"/>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1</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difference between ultraviolet-based disinfectant and alcohol-based disinfectant in terms of their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Two-Samples Wilcoxon Test</a:t>
            </a:r>
          </a:p>
          <a:p>
            <a:pPr marL="285750" indent="-285750">
              <a:lnSpc>
                <a:spcPct val="200000"/>
              </a:lnSpc>
              <a:buSzPct val="15000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a:p>
            <a:pPr marL="285750" indent="-285750">
              <a:lnSpc>
                <a:spcPct val="200000"/>
              </a:lnSpc>
              <a:buSzPct val="15000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DF92763-79CF-9F3A-4A1E-4F04D1137595}"/>
              </a:ext>
            </a:extLst>
          </p:cNvPr>
          <p:cNvPicPr>
            <a:picLocks noChangeAspect="1"/>
          </p:cNvPicPr>
          <p:nvPr/>
        </p:nvPicPr>
        <p:blipFill>
          <a:blip r:embed="rId3"/>
          <a:stretch>
            <a:fillRect/>
          </a:stretch>
        </p:blipFill>
        <p:spPr>
          <a:xfrm>
            <a:off x="2647159" y="3745613"/>
            <a:ext cx="6897682" cy="1162752"/>
          </a:xfrm>
          <a:prstGeom prst="rect">
            <a:avLst/>
          </a:prstGeom>
        </p:spPr>
      </p:pic>
    </p:spTree>
    <p:extLst>
      <p:ext uri="{BB962C8B-B14F-4D97-AF65-F5344CB8AC3E}">
        <p14:creationId xmlns:p14="http://schemas.microsoft.com/office/powerpoint/2010/main" val="288026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1815882"/>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2</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effect of ultraviolet intensity to be use in terms of its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One-Sample Wilcoxon Test</a:t>
            </a: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679012B9-400F-CF35-1841-4E5E84A599DC}"/>
              </a:ext>
            </a:extLst>
          </p:cNvPr>
          <p:cNvPicPr>
            <a:picLocks noChangeAspect="1"/>
          </p:cNvPicPr>
          <p:nvPr/>
        </p:nvPicPr>
        <p:blipFill>
          <a:blip r:embed="rId3"/>
          <a:stretch>
            <a:fillRect/>
          </a:stretch>
        </p:blipFill>
        <p:spPr>
          <a:xfrm>
            <a:off x="2760721" y="3168200"/>
            <a:ext cx="6670558" cy="1097920"/>
          </a:xfrm>
          <a:prstGeom prst="rect">
            <a:avLst/>
          </a:prstGeom>
        </p:spPr>
      </p:pic>
    </p:spTree>
    <p:extLst>
      <p:ext uri="{BB962C8B-B14F-4D97-AF65-F5344CB8AC3E}">
        <p14:creationId xmlns:p14="http://schemas.microsoft.com/office/powerpoint/2010/main" val="2333234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STATISTICAL TREATMENT OF DATA </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395698"/>
            <a:ext cx="9851260" cy="1815882"/>
          </a:xfrm>
          <a:prstGeom prst="rect">
            <a:avLst/>
          </a:prstGeom>
          <a:noFill/>
        </p:spPr>
        <p:txBody>
          <a:bodyPr wrap="square">
            <a:spAutoFit/>
          </a:bodyPr>
          <a:lstStyle/>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Statement of the Problem 3</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What is the significant difference among the duration of 10, 20, 30 seconds in terms of its effectiveness?</a:t>
            </a:r>
          </a:p>
          <a:p>
            <a:pPr marL="285750" indent="-285750">
              <a:lnSpc>
                <a:spcPct val="200000"/>
              </a:lnSpc>
              <a:buSzPct val="150000"/>
              <a:buFont typeface="Arial" panose="020B0604020202020204" pitchFamily="34" charset="0"/>
              <a:buChar char="•"/>
            </a:pPr>
            <a:r>
              <a:rPr lang="en-US" sz="1600" dirty="0">
                <a:latin typeface="Arial" panose="020B0604020202020204" pitchFamily="34" charset="0"/>
                <a:ea typeface="Open Sans" panose="020B0606030504020204" pitchFamily="34" charset="0"/>
                <a:cs typeface="Arial" panose="020B0604020202020204" pitchFamily="34" charset="0"/>
              </a:rPr>
              <a:t>Result of Kruskal-</a:t>
            </a:r>
            <a:r>
              <a:rPr lang="en-US" sz="1600" dirty="0" err="1">
                <a:latin typeface="Arial" panose="020B0604020202020204" pitchFamily="34" charset="0"/>
                <a:ea typeface="Open Sans" panose="020B0606030504020204" pitchFamily="34" charset="0"/>
                <a:cs typeface="Arial" panose="020B0604020202020204" pitchFamily="34" charset="0"/>
              </a:rPr>
              <a:t>Walis</a:t>
            </a:r>
            <a:r>
              <a:rPr lang="en-US" sz="1600" dirty="0">
                <a:latin typeface="Arial" panose="020B0604020202020204" pitchFamily="34" charset="0"/>
                <a:ea typeface="Open Sans" panose="020B0606030504020204" pitchFamily="34" charset="0"/>
                <a:cs typeface="Arial" panose="020B0604020202020204" pitchFamily="34" charset="0"/>
              </a:rPr>
              <a:t> Test</a:t>
            </a: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a:extLst>
              <a:ext uri="{FF2B5EF4-FFF2-40B4-BE49-F238E27FC236}">
                <a16:creationId xmlns:a16="http://schemas.microsoft.com/office/drawing/2014/main" id="{E726D5E1-716D-8798-DD4F-3828DC2A32C7}"/>
              </a:ext>
            </a:extLst>
          </p:cNvPr>
          <p:cNvPicPr>
            <a:picLocks noChangeAspect="1"/>
          </p:cNvPicPr>
          <p:nvPr/>
        </p:nvPicPr>
        <p:blipFill>
          <a:blip r:embed="rId3"/>
          <a:stretch>
            <a:fillRect/>
          </a:stretch>
        </p:blipFill>
        <p:spPr>
          <a:xfrm>
            <a:off x="2884245" y="3203750"/>
            <a:ext cx="6443830" cy="885342"/>
          </a:xfrm>
          <a:prstGeom prst="rect">
            <a:avLst/>
          </a:prstGeom>
        </p:spPr>
      </p:pic>
    </p:spTree>
    <p:extLst>
      <p:ext uri="{BB962C8B-B14F-4D97-AF65-F5344CB8AC3E}">
        <p14:creationId xmlns:p14="http://schemas.microsoft.com/office/powerpoint/2010/main" val="204418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p>
        </p:txBody>
      </p:sp>
      <p:sp>
        <p:nvSpPr>
          <p:cNvPr id="9" name="TextBox 8">
            <a:extLst>
              <a:ext uri="{FF2B5EF4-FFF2-40B4-BE49-F238E27FC236}">
                <a16:creationId xmlns:a16="http://schemas.microsoft.com/office/drawing/2014/main" id="{BE30E8FF-0CC3-0C82-7AB0-0ABCC33E24E6}"/>
              </a:ext>
            </a:extLst>
          </p:cNvPr>
          <p:cNvSpPr txBox="1"/>
          <p:nvPr/>
        </p:nvSpPr>
        <p:spPr>
          <a:xfrm>
            <a:off x="669471" y="1348894"/>
            <a:ext cx="10552922" cy="4447884"/>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p-value of 0.1 is greater than 5% level of significance (0.05), there is enough evidence to conclude that UV and Alcohol based disinfectant exhibit no significant difference when it comes to their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One-Sample Wilcoxon Test resulted a p-value of 0.0088, and is less than 5% level of significance (0.05), it was therefore concluded that UV intensity has a significant effect in terms of effectiveness. This result supports the comparison of findings of Baseline treatment and UV based treatments in terms of bacterial inhibition since number of colonies from UV based treatments were lower than those from the former.</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Since the Kruskal-</a:t>
            </a:r>
            <a:r>
              <a:rPr lang="en-US" sz="1600" b="0" i="0" dirty="0" err="1">
                <a:solidFill>
                  <a:srgbClr val="000000"/>
                </a:solidFill>
                <a:effectLst/>
                <a:latin typeface="Arial" panose="020B0604020202020204" pitchFamily="34" charset="0"/>
                <a:cs typeface="Arial" panose="020B0604020202020204" pitchFamily="34" charset="0"/>
              </a:rPr>
              <a:t>Walis</a:t>
            </a:r>
            <a:r>
              <a:rPr lang="en-US" sz="1600" b="0" i="0" dirty="0">
                <a:solidFill>
                  <a:srgbClr val="000000"/>
                </a:solidFill>
                <a:effectLst/>
                <a:latin typeface="Arial" panose="020B0604020202020204" pitchFamily="34" charset="0"/>
                <a:cs typeface="Arial" panose="020B0604020202020204" pitchFamily="34" charset="0"/>
              </a:rPr>
              <a:t> test yields a p-value of 0.2212, and is greater than 5% level of significance (0.05), therefore, the different durations of UV exposure show no significant difference in terms of effectiveness.</a:t>
            </a:r>
          </a:p>
          <a:p>
            <a:pPr algn="just">
              <a:lnSpc>
                <a:spcPct val="200000"/>
              </a:lnSpc>
              <a:buSzPct val="150000"/>
            </a:pPr>
            <a:endParaRPr lang="en-US" sz="1600" b="0" i="0" dirty="0">
              <a:solidFill>
                <a:srgbClr val="000000"/>
              </a:solidFill>
              <a:effectLst/>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56E7DAA-C30A-6ADC-A454-D1A887D3433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144A2A0-3A1B-F294-4641-F31F375C1D5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E02C3B1C-0393-1390-7824-791FF04CE7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78702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E24583F9-1167-1659-43D6-D298C5DC6206}"/>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p>
        </p:txBody>
      </p:sp>
      <p:sp>
        <p:nvSpPr>
          <p:cNvPr id="9" name="TextBox 8">
            <a:extLst>
              <a:ext uri="{FF2B5EF4-FFF2-40B4-BE49-F238E27FC236}">
                <a16:creationId xmlns:a16="http://schemas.microsoft.com/office/drawing/2014/main" id="{818E992E-401A-B6EA-468F-0654694D046D}"/>
              </a:ext>
            </a:extLst>
          </p:cNvPr>
          <p:cNvSpPr txBox="1"/>
          <p:nvPr/>
        </p:nvSpPr>
        <p:spPr>
          <a:xfrm>
            <a:off x="755780" y="1405223"/>
            <a:ext cx="10552922" cy="422360"/>
          </a:xfrm>
          <a:prstGeom prst="rect">
            <a:avLst/>
          </a:prstGeom>
          <a:noFill/>
        </p:spPr>
        <p:txBody>
          <a:bodyPr wrap="square" rtlCol="0">
            <a:spAutoFit/>
          </a:bodyPr>
          <a:lstStyle/>
          <a:p>
            <a:pPr algn="just">
              <a:lnSpc>
                <a:spcPct val="150000"/>
              </a:lnSpc>
            </a:pPr>
            <a:endParaRPr lang="en-US" sz="1600" b="0" i="0" dirty="0">
              <a:solidFill>
                <a:srgbClr val="000000"/>
              </a:solidFill>
              <a:effectLst/>
              <a:latin typeface="Open Sans" panose="020B0606030504020204" pitchFamily="34" charset="0"/>
            </a:endParaRPr>
          </a:p>
        </p:txBody>
      </p:sp>
      <p:sp>
        <p:nvSpPr>
          <p:cNvPr id="10" name="Title 1">
            <a:extLst>
              <a:ext uri="{FF2B5EF4-FFF2-40B4-BE49-F238E27FC236}">
                <a16:creationId xmlns:a16="http://schemas.microsoft.com/office/drawing/2014/main" id="{74B840C9-C7D0-0DE5-821C-5762BA4F6B12}"/>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2348D218-1530-24B4-AFBE-42BD39A050B3}"/>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4" name="Picture 13">
            <a:extLst>
              <a:ext uri="{FF2B5EF4-FFF2-40B4-BE49-F238E27FC236}">
                <a16:creationId xmlns:a16="http://schemas.microsoft.com/office/drawing/2014/main" id="{878212C7-A62C-AA56-EAF8-7365565FEE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17" name="TextBox 16">
            <a:extLst>
              <a:ext uri="{FF2B5EF4-FFF2-40B4-BE49-F238E27FC236}">
                <a16:creationId xmlns:a16="http://schemas.microsoft.com/office/drawing/2014/main" id="{0E1C0F01-B16D-A79B-9973-B8B89F4FF6CE}"/>
              </a:ext>
            </a:extLst>
          </p:cNvPr>
          <p:cNvSpPr txBox="1"/>
          <p:nvPr/>
        </p:nvSpPr>
        <p:spPr>
          <a:xfrm>
            <a:off x="755780" y="1592412"/>
            <a:ext cx="9851260" cy="830997"/>
          </a:xfrm>
          <a:prstGeom prst="rect">
            <a:avLst/>
          </a:prstGeom>
          <a:noFill/>
        </p:spPr>
        <p:txBody>
          <a:bodyPr wrap="square">
            <a:sp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Statement of the Problem 4a – 4d. Device Description Analysis</a:t>
            </a:r>
          </a:p>
          <a:p>
            <a:pPr marL="285750" indent="-285750">
              <a:buFont typeface="Arial" panose="020B0604020202020204" pitchFamily="34" charset="0"/>
              <a:buChar char="•"/>
            </a:pPr>
            <a:endParaRPr lang="en-US" sz="1600"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2" name="Table 1">
            <a:extLst>
              <a:ext uri="{FF2B5EF4-FFF2-40B4-BE49-F238E27FC236}">
                <a16:creationId xmlns:a16="http://schemas.microsoft.com/office/drawing/2014/main" id="{A5A9A730-3ED2-1A88-92E0-CD6C265308D9}"/>
              </a:ext>
            </a:extLst>
          </p:cNvPr>
          <p:cNvGraphicFramePr>
            <a:graphicFrameLocks noGrp="1"/>
          </p:cNvGraphicFramePr>
          <p:nvPr>
            <p:extLst>
              <p:ext uri="{D42A27DB-BD31-4B8C-83A1-F6EECF244321}">
                <p14:modId xmlns:p14="http://schemas.microsoft.com/office/powerpoint/2010/main" val="1426913795"/>
              </p:ext>
            </p:extLst>
          </p:nvPr>
        </p:nvGraphicFramePr>
        <p:xfrm>
          <a:off x="1521199" y="2156660"/>
          <a:ext cx="9149601" cy="3592024"/>
        </p:xfrm>
        <a:graphic>
          <a:graphicData uri="http://schemas.openxmlformats.org/drawingml/2006/table">
            <a:tbl>
              <a:tblPr firstRow="1" firstCol="1" bandRow="1">
                <a:tableStyleId>{5C22544A-7EE6-4342-B048-85BDC9FD1C3A}</a:tableStyleId>
              </a:tblPr>
              <a:tblGrid>
                <a:gridCol w="1227386">
                  <a:extLst>
                    <a:ext uri="{9D8B030D-6E8A-4147-A177-3AD203B41FA5}">
                      <a16:colId xmlns:a16="http://schemas.microsoft.com/office/drawing/2014/main" val="1285215578"/>
                    </a:ext>
                  </a:extLst>
                </a:gridCol>
                <a:gridCol w="1487740">
                  <a:extLst>
                    <a:ext uri="{9D8B030D-6E8A-4147-A177-3AD203B41FA5}">
                      <a16:colId xmlns:a16="http://schemas.microsoft.com/office/drawing/2014/main" val="2048111658"/>
                    </a:ext>
                  </a:extLst>
                </a:gridCol>
                <a:gridCol w="1391038">
                  <a:extLst>
                    <a:ext uri="{9D8B030D-6E8A-4147-A177-3AD203B41FA5}">
                      <a16:colId xmlns:a16="http://schemas.microsoft.com/office/drawing/2014/main" val="2614746318"/>
                    </a:ext>
                  </a:extLst>
                </a:gridCol>
                <a:gridCol w="1597461">
                  <a:extLst>
                    <a:ext uri="{9D8B030D-6E8A-4147-A177-3AD203B41FA5}">
                      <a16:colId xmlns:a16="http://schemas.microsoft.com/office/drawing/2014/main" val="598490742"/>
                    </a:ext>
                  </a:extLst>
                </a:gridCol>
                <a:gridCol w="1385457">
                  <a:extLst>
                    <a:ext uri="{9D8B030D-6E8A-4147-A177-3AD203B41FA5}">
                      <a16:colId xmlns:a16="http://schemas.microsoft.com/office/drawing/2014/main" val="2132842119"/>
                    </a:ext>
                  </a:extLst>
                </a:gridCol>
                <a:gridCol w="2060519">
                  <a:extLst>
                    <a:ext uri="{9D8B030D-6E8A-4147-A177-3AD203B41FA5}">
                      <a16:colId xmlns:a16="http://schemas.microsoft.com/office/drawing/2014/main" val="3155254234"/>
                    </a:ext>
                  </a:extLst>
                </a:gridCol>
              </a:tblGrid>
              <a:tr h="353314">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gridSpan="4">
                  <a:txBody>
                    <a:bodyPr/>
                    <a:lstStyle/>
                    <a:p>
                      <a:pPr algn="just"/>
                      <a:r>
                        <a:rPr lang="en-PH" sz="1100">
                          <a:effectLst/>
                        </a:rPr>
                        <a:t>Verbal Descriptions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PH"/>
                    </a:p>
                  </a:txBody>
                  <a:tcPr/>
                </a:tc>
                <a:tc hMerge="1">
                  <a:txBody>
                    <a:bodyPr/>
                    <a:lstStyle/>
                    <a:p>
                      <a:endParaRPr lang="en-PH"/>
                    </a:p>
                  </a:txBody>
                  <a:tcPr/>
                </a:tc>
                <a:tc hMerge="1">
                  <a:txBody>
                    <a:bodyPr/>
                    <a:lstStyle/>
                    <a:p>
                      <a:endParaRPr lang="en-PH"/>
                    </a:p>
                  </a:txBody>
                  <a:tcPr/>
                </a:tc>
                <a:extLst>
                  <a:ext uri="{0D108BD9-81ED-4DB2-BD59-A6C34878D82A}">
                    <a16:rowId xmlns:a16="http://schemas.microsoft.com/office/drawing/2014/main" val="3765297611"/>
                  </a:ext>
                </a:extLst>
              </a:tr>
              <a:tr h="647742">
                <a:tc>
                  <a:txBody>
                    <a:bodyPr/>
                    <a:lstStyle/>
                    <a:p>
                      <a:pPr algn="just"/>
                      <a:r>
                        <a:rPr lang="en-PH" sz="1100">
                          <a:effectLst/>
                        </a:rPr>
                        <a:t>Values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Statistical Range (mean)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4a</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4b</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4c</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SOP 4d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0500814"/>
                  </a:ext>
                </a:extLst>
              </a:tr>
              <a:tr h="647742">
                <a:tc>
                  <a:txBody>
                    <a:bodyPr/>
                    <a:lstStyle/>
                    <a:p>
                      <a:pPr algn="just"/>
                      <a:r>
                        <a:rPr lang="en-PH" sz="1100">
                          <a:effectLst/>
                        </a:rPr>
                        <a:t>1</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1 - 1.74</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Extremely Well</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Excellent</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0684091"/>
                  </a:ext>
                </a:extLst>
              </a:tr>
              <a:tr h="647742">
                <a:tc>
                  <a:txBody>
                    <a:bodyPr/>
                    <a:lstStyle/>
                    <a:p>
                      <a:pPr algn="just"/>
                      <a:r>
                        <a:rPr lang="en-PH" sz="1100">
                          <a:effectLst/>
                        </a:rPr>
                        <a:t>2</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1.75 - 2.49</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Above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Somewhat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8146989"/>
                  </a:ext>
                </a:extLst>
              </a:tr>
              <a:tr h="647742">
                <a:tc>
                  <a:txBody>
                    <a:bodyPr/>
                    <a:lstStyle/>
                    <a:p>
                      <a:pPr algn="just"/>
                      <a:r>
                        <a:rPr lang="en-PH" sz="1100">
                          <a:effectLst/>
                        </a:rPr>
                        <a:t>3</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2.5 - 3.24</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Not So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Low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Below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Somewhat Dissatisfied</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7534051"/>
                  </a:ext>
                </a:extLst>
              </a:tr>
              <a:tr h="647742">
                <a:tc>
                  <a:txBody>
                    <a:bodyPr/>
                    <a:lstStyle/>
                    <a:p>
                      <a:pPr algn="just"/>
                      <a:r>
                        <a:rPr lang="en-PH" sz="1100">
                          <a:effectLst/>
                        </a:rPr>
                        <a:t>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3.25 - 4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Not at all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Low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Poor</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Very Dissatisfied</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6994161"/>
                  </a:ext>
                </a:extLst>
              </a:tr>
            </a:tbl>
          </a:graphicData>
        </a:graphic>
      </p:graphicFrame>
    </p:spTree>
    <p:extLst>
      <p:ext uri="{BB962C8B-B14F-4D97-AF65-F5344CB8AC3E}">
        <p14:creationId xmlns:p14="http://schemas.microsoft.com/office/powerpoint/2010/main" val="248250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graphicFrame>
        <p:nvGraphicFramePr>
          <p:cNvPr id="2" name="Table 1">
            <a:extLst>
              <a:ext uri="{FF2B5EF4-FFF2-40B4-BE49-F238E27FC236}">
                <a16:creationId xmlns:a16="http://schemas.microsoft.com/office/drawing/2014/main" id="{E9B673A9-2260-172E-C6FF-0EE73ED04C54}"/>
              </a:ext>
            </a:extLst>
          </p:cNvPr>
          <p:cNvGraphicFramePr>
            <a:graphicFrameLocks noGrp="1"/>
          </p:cNvGraphicFramePr>
          <p:nvPr>
            <p:extLst>
              <p:ext uri="{D42A27DB-BD31-4B8C-83A1-F6EECF244321}">
                <p14:modId xmlns:p14="http://schemas.microsoft.com/office/powerpoint/2010/main" val="475789065"/>
              </p:ext>
            </p:extLst>
          </p:nvPr>
        </p:nvGraphicFramePr>
        <p:xfrm>
          <a:off x="2448558" y="2031836"/>
          <a:ext cx="7294883" cy="3766107"/>
        </p:xfrm>
        <a:graphic>
          <a:graphicData uri="http://schemas.openxmlformats.org/drawingml/2006/table">
            <a:tbl>
              <a:tblPr firstRow="1" firstCol="1" bandRow="1">
                <a:tableStyleId>{5C22544A-7EE6-4342-B048-85BDC9FD1C3A}</a:tableStyleId>
              </a:tblPr>
              <a:tblGrid>
                <a:gridCol w="1247312">
                  <a:extLst>
                    <a:ext uri="{9D8B030D-6E8A-4147-A177-3AD203B41FA5}">
                      <a16:colId xmlns:a16="http://schemas.microsoft.com/office/drawing/2014/main" val="939741753"/>
                    </a:ext>
                  </a:extLst>
                </a:gridCol>
                <a:gridCol w="1511892">
                  <a:extLst>
                    <a:ext uri="{9D8B030D-6E8A-4147-A177-3AD203B41FA5}">
                      <a16:colId xmlns:a16="http://schemas.microsoft.com/office/drawing/2014/main" val="3117793684"/>
                    </a:ext>
                  </a:extLst>
                </a:gridCol>
                <a:gridCol w="1530792">
                  <a:extLst>
                    <a:ext uri="{9D8B030D-6E8A-4147-A177-3AD203B41FA5}">
                      <a16:colId xmlns:a16="http://schemas.microsoft.com/office/drawing/2014/main" val="1775867042"/>
                    </a:ext>
                  </a:extLst>
                </a:gridCol>
                <a:gridCol w="1663082">
                  <a:extLst>
                    <a:ext uri="{9D8B030D-6E8A-4147-A177-3AD203B41FA5}">
                      <a16:colId xmlns:a16="http://schemas.microsoft.com/office/drawing/2014/main" val="274210781"/>
                    </a:ext>
                  </a:extLst>
                </a:gridCol>
                <a:gridCol w="1341805">
                  <a:extLst>
                    <a:ext uri="{9D8B030D-6E8A-4147-A177-3AD203B41FA5}">
                      <a16:colId xmlns:a16="http://schemas.microsoft.com/office/drawing/2014/main" val="880239499"/>
                    </a:ext>
                  </a:extLst>
                </a:gridCol>
              </a:tblGrid>
              <a:tr h="1119655">
                <a:tc>
                  <a:txBody>
                    <a:bodyPr/>
                    <a:lstStyle/>
                    <a:p>
                      <a:endParaRPr lang="en-PH" sz="1100" dirty="0">
                        <a:effectLst/>
                        <a:latin typeface="Calibri" panose="020F0502020204030204" pitchFamily="34" charset="0"/>
                        <a:cs typeface="Times New Roman" panose="02020603050405020304" pitchFamily="18" charset="0"/>
                      </a:endParaRPr>
                    </a:p>
                  </a:txBody>
                  <a:tcPr marL="68580" marR="68580" marT="0" marB="0"/>
                </a:tc>
                <a:tc>
                  <a:txBody>
                    <a:bodyPr/>
                    <a:lstStyle/>
                    <a:p>
                      <a:pPr algn="just"/>
                      <a:r>
                        <a:rPr lang="en-PH" sz="1100" dirty="0">
                          <a:effectLst/>
                        </a:rPr>
                        <a:t>Necessity</a:t>
                      </a:r>
                      <a:endParaRPr lang="en-PH" sz="1200" dirty="0">
                        <a:effectLst/>
                      </a:endParaRPr>
                    </a:p>
                    <a:p>
                      <a:pPr algn="just"/>
                      <a:r>
                        <a:rPr lang="en-PH" sz="1100" dirty="0">
                          <a:effectLst/>
                        </a:rPr>
                        <a:t>(SOP4a)</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dirty="0">
                          <a:effectLst/>
                        </a:rPr>
                        <a:t>Quality</a:t>
                      </a:r>
                      <a:endParaRPr lang="en-PH" sz="1200" dirty="0">
                        <a:effectLst/>
                      </a:endParaRPr>
                    </a:p>
                    <a:p>
                      <a:pPr algn="just"/>
                      <a:r>
                        <a:rPr lang="en-PH" sz="1100" dirty="0">
                          <a:effectLst/>
                        </a:rPr>
                        <a:t>(SOP 4b)</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Price-Quality Ratio</a:t>
                      </a:r>
                      <a:endParaRPr lang="en-PH" sz="1200">
                        <a:effectLst/>
                      </a:endParaRPr>
                    </a:p>
                    <a:p>
                      <a:pPr algn="just"/>
                      <a:r>
                        <a:rPr lang="en-PH" sz="1100">
                          <a:effectLst/>
                        </a:rPr>
                        <a:t>(SOP 4c)</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Approval</a:t>
                      </a:r>
                      <a:endParaRPr lang="en-PH" sz="1200">
                        <a:effectLst/>
                      </a:endParaRPr>
                    </a:p>
                    <a:p>
                      <a:pPr algn="just"/>
                      <a:r>
                        <a:rPr lang="en-PH" sz="1100">
                          <a:effectLst/>
                        </a:rPr>
                        <a:t>(SOP 4d)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9882098"/>
                  </a:ext>
                </a:extLst>
              </a:tr>
              <a:tr h="407147">
                <a:tc>
                  <a:txBody>
                    <a:bodyPr/>
                    <a:lstStyle/>
                    <a:p>
                      <a:pPr algn="just"/>
                      <a:r>
                        <a:rPr lang="en-PH" sz="1100">
                          <a:effectLst/>
                        </a:rPr>
                        <a:t>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1.36</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1.43</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2.15</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1.49</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6281226"/>
                  </a:ext>
                </a:extLst>
              </a:tr>
              <a:tr h="746435">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pPr algn="just"/>
                      <a:r>
                        <a:rPr lang="en-PH" sz="1100">
                          <a:effectLst/>
                        </a:rPr>
                        <a:t>Extremely Well</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High Quality</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Above Average</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Very Satisfied</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8166042"/>
                  </a:ext>
                </a:extLst>
              </a:tr>
              <a:tr h="746435">
                <a:tc>
                  <a:txBody>
                    <a:bodyPr/>
                    <a:lstStyle/>
                    <a:p>
                      <a:pPr algn="just"/>
                      <a:r>
                        <a:rPr lang="en-PH" sz="1100">
                          <a:effectLst/>
                        </a:rPr>
                        <a:t>Overall Mean</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1.61</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6399154"/>
                  </a:ext>
                </a:extLst>
              </a:tr>
              <a:tr h="746435">
                <a:tc>
                  <a:txBody>
                    <a:bodyPr/>
                    <a:lstStyle/>
                    <a:p>
                      <a:pPr algn="just"/>
                      <a:r>
                        <a:rPr lang="en-PH" sz="1100">
                          <a:effectLst/>
                        </a:rPr>
                        <a:t>Respondents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en-PH" sz="1100">
                          <a:effectLst/>
                        </a:rPr>
                        <a:t>114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PH"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2168971"/>
                  </a:ext>
                </a:extLst>
              </a:tr>
            </a:tbl>
          </a:graphicData>
        </a:graphic>
      </p:graphicFrame>
      <p:sp>
        <p:nvSpPr>
          <p:cNvPr id="18" name="TextBox 17">
            <a:extLst>
              <a:ext uri="{FF2B5EF4-FFF2-40B4-BE49-F238E27FC236}">
                <a16:creationId xmlns:a16="http://schemas.microsoft.com/office/drawing/2014/main" id="{017D30E2-C6EC-745B-2A35-975D5D00E8E7}"/>
              </a:ext>
            </a:extLst>
          </p:cNvPr>
          <p:cNvSpPr txBox="1"/>
          <p:nvPr/>
        </p:nvSpPr>
        <p:spPr>
          <a:xfrm>
            <a:off x="3722551" y="1496682"/>
            <a:ext cx="7081520" cy="338554"/>
          </a:xfrm>
          <a:prstGeom prst="rect">
            <a:avLst/>
          </a:prstGeom>
          <a:noFill/>
        </p:spPr>
        <p:txBody>
          <a:bodyPr wrap="square">
            <a:spAutoFit/>
          </a:bodyPr>
          <a:lstStyle/>
          <a:p>
            <a:r>
              <a:rPr lang="en-US" sz="1600" dirty="0">
                <a:latin typeface="Arial" panose="020B0604020202020204" pitchFamily="34" charset="0"/>
                <a:ea typeface="Open Sans" panose="020B0606030504020204" pitchFamily="34" charset="0"/>
                <a:cs typeface="Arial" panose="020B0604020202020204" pitchFamily="34" charset="0"/>
              </a:rPr>
              <a:t>Statistical analysis of Four-point Likert Scale</a:t>
            </a:r>
            <a:endParaRPr lang="en-PH" sz="1600" dirty="0">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09414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71B6C9CF-88D0-C123-A47A-6E1DD415C2B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843" y="1544327"/>
            <a:ext cx="10171674" cy="4282753"/>
          </a:xfrm>
          <a:prstGeom prst="rect">
            <a:avLst/>
          </a:prstGeom>
          <a:noFill/>
          <a:ln>
            <a:noFill/>
          </a:ln>
        </p:spPr>
      </p:pic>
    </p:spTree>
    <p:extLst>
      <p:ext uri="{BB962C8B-B14F-4D97-AF65-F5344CB8AC3E}">
        <p14:creationId xmlns:p14="http://schemas.microsoft.com/office/powerpoint/2010/main" val="142897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A1D4D19C-CFE1-D28D-116F-23CCC32CB5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682" y="1588803"/>
            <a:ext cx="10174636" cy="4284000"/>
          </a:xfrm>
          <a:prstGeom prst="rect">
            <a:avLst/>
          </a:prstGeom>
          <a:noFill/>
          <a:ln>
            <a:noFill/>
          </a:ln>
        </p:spPr>
      </p:pic>
    </p:spTree>
    <p:extLst>
      <p:ext uri="{BB962C8B-B14F-4D97-AF65-F5344CB8AC3E}">
        <p14:creationId xmlns:p14="http://schemas.microsoft.com/office/powerpoint/2010/main" val="128176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7" name="Picture 16">
            <a:extLst>
              <a:ext uri="{FF2B5EF4-FFF2-40B4-BE49-F238E27FC236}">
                <a16:creationId xmlns:a16="http://schemas.microsoft.com/office/drawing/2014/main" id="{473B5188-AB4C-533B-A557-22B9B12A8D9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498" y="1434639"/>
            <a:ext cx="10177003" cy="4284000"/>
          </a:xfrm>
          <a:prstGeom prst="rect">
            <a:avLst/>
          </a:prstGeom>
          <a:noFill/>
          <a:ln>
            <a:noFill/>
          </a:ln>
        </p:spPr>
      </p:pic>
    </p:spTree>
    <p:extLst>
      <p:ext uri="{BB962C8B-B14F-4D97-AF65-F5344CB8AC3E}">
        <p14:creationId xmlns:p14="http://schemas.microsoft.com/office/powerpoint/2010/main" val="1321477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RESULTS AND DISCUSSION</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C73CFD64-6A73-F1A4-A795-7A8CC48D57A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7D75C64-ADA9-EFEB-0C7B-E72A1A67320F}"/>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F5478A27-B2D7-B5CB-A6F7-CF9E182CF3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18" name="Picture 17">
            <a:extLst>
              <a:ext uri="{FF2B5EF4-FFF2-40B4-BE49-F238E27FC236}">
                <a16:creationId xmlns:a16="http://schemas.microsoft.com/office/drawing/2014/main" id="{7575678B-67C0-0F33-00EB-4F90C2D9B2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498" y="1482636"/>
            <a:ext cx="10177003" cy="4284000"/>
          </a:xfrm>
          <a:prstGeom prst="rect">
            <a:avLst/>
          </a:prstGeom>
          <a:noFill/>
          <a:ln>
            <a:noFill/>
          </a:ln>
        </p:spPr>
      </p:pic>
    </p:spTree>
    <p:extLst>
      <p:ext uri="{BB962C8B-B14F-4D97-AF65-F5344CB8AC3E}">
        <p14:creationId xmlns:p14="http://schemas.microsoft.com/office/powerpoint/2010/main" val="422844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STATEMENT OF THE PROBLEM</a:t>
            </a:r>
            <a:endParaRPr lang="en-US" sz="3600" b="1" i="1" dirty="0">
              <a:latin typeface="Arial" panose="020B0604020202020204" pitchFamily="34" charset="0"/>
              <a:cs typeface="Arial" panose="020B0604020202020204" pitchFamily="34" charset="0"/>
            </a:endParaRPr>
          </a:p>
        </p:txBody>
      </p:sp>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3" name="TextBox 12">
            <a:extLst>
              <a:ext uri="{FF2B5EF4-FFF2-40B4-BE49-F238E27FC236}">
                <a16:creationId xmlns:a16="http://schemas.microsoft.com/office/drawing/2014/main" id="{55287B74-58D9-45B9-9E0D-D125AF03234F}"/>
              </a:ext>
            </a:extLst>
          </p:cNvPr>
          <p:cNvSpPr txBox="1"/>
          <p:nvPr/>
        </p:nvSpPr>
        <p:spPr>
          <a:xfrm>
            <a:off x="628342" y="1224895"/>
            <a:ext cx="10552922" cy="5463547"/>
          </a:xfrm>
          <a:prstGeom prst="rect">
            <a:avLst/>
          </a:prstGeom>
          <a:noFill/>
        </p:spPr>
        <p:txBody>
          <a:bodyPr wrap="square" rtlCol="0">
            <a:spAutoFit/>
          </a:bodyPr>
          <a:lstStyle/>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difference between ultraviolet-based disinfectant and alcohol-based disinfectant in terms of their effectiveness?</a:t>
            </a: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effect of ultraviolet intensity to be use in terms of its effectiveness? </a:t>
            </a: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What is the significant difference among the different duration in terms of its effectiveness? </a:t>
            </a:r>
          </a:p>
          <a:p>
            <a:pPr marR="85725" lvl="1" algn="just">
              <a:lnSpc>
                <a:spcPct val="150000"/>
              </a:lnSpc>
              <a:spcAft>
                <a:spcPts val="0"/>
              </a:spcAft>
            </a:pPr>
            <a:r>
              <a:rPr lang="en-PH" sz="1600" dirty="0">
                <a:latin typeface="Arial" panose="020B0604020202020204" pitchFamily="34" charset="0"/>
                <a:ea typeface="Open Sans" panose="020B0606030504020204" pitchFamily="34" charset="0"/>
                <a:cs typeface="Arial" panose="020B0604020202020204" pitchFamily="34" charset="0"/>
              </a:rPr>
              <a:t>   3.1 </a:t>
            </a:r>
            <a:r>
              <a:rPr lang="en-US" sz="1600" dirty="0">
                <a:effectLst/>
                <a:latin typeface="Arial" panose="020B0604020202020204" pitchFamily="34" charset="0"/>
                <a:ea typeface="Open Sans" panose="020B0606030504020204" pitchFamily="34" charset="0"/>
                <a:cs typeface="Arial" panose="020B0604020202020204" pitchFamily="34" charset="0"/>
              </a:rPr>
              <a:t>10 seconds</a:t>
            </a:r>
            <a:endParaRPr lang="en-PH" sz="1600" dirty="0">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PH" sz="1600" dirty="0">
                <a:effectLst/>
                <a:latin typeface="Arial" panose="020B0604020202020204" pitchFamily="34" charset="0"/>
                <a:ea typeface="Open Sans" panose="020B0606030504020204" pitchFamily="34" charset="0"/>
                <a:cs typeface="Arial" panose="020B0604020202020204" pitchFamily="34" charset="0"/>
              </a:rPr>
              <a:t>   3.2 </a:t>
            </a:r>
            <a:r>
              <a:rPr lang="en-US" sz="1600" dirty="0">
                <a:effectLst/>
                <a:latin typeface="Arial" panose="020B0604020202020204" pitchFamily="34" charset="0"/>
                <a:ea typeface="Open Sans" panose="020B0606030504020204" pitchFamily="34" charset="0"/>
                <a:cs typeface="Arial" panose="020B0604020202020204" pitchFamily="34" charset="0"/>
              </a:rPr>
              <a:t>20 seconds</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3.3 </a:t>
            </a:r>
            <a:r>
              <a:rPr lang="en-US" sz="1600" dirty="0">
                <a:effectLst/>
                <a:latin typeface="Arial" panose="020B0604020202020204" pitchFamily="34" charset="0"/>
                <a:ea typeface="Open Sans" panose="020B0606030504020204" pitchFamily="34" charset="0"/>
                <a:cs typeface="Arial" panose="020B0604020202020204" pitchFamily="34" charset="0"/>
              </a:rPr>
              <a:t>30 seconds</a:t>
            </a:r>
            <a:endPar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endParaRPr>
          </a:p>
          <a:p>
            <a:pPr marL="342900" indent="-342900" algn="just">
              <a:lnSpc>
                <a:spcPct val="200000"/>
              </a:lnSpc>
              <a:buFont typeface="+mj-lt"/>
              <a:buAutoNum type="arabicPeriod"/>
            </a:pPr>
            <a:r>
              <a:rPr lang="en-US" sz="16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How does the automatic disinfection box be described in terms of? </a:t>
            </a:r>
          </a:p>
          <a:p>
            <a:pPr marR="85725" lvl="1" algn="just">
              <a:lnSpc>
                <a:spcPct val="150000"/>
              </a:lnSpc>
              <a:spcAft>
                <a:spcPts val="0"/>
              </a:spcAft>
            </a:pPr>
            <a:r>
              <a:rPr lang="en-PH" sz="1600" dirty="0">
                <a:latin typeface="Arial" panose="020B0604020202020204" pitchFamily="34" charset="0"/>
                <a:ea typeface="Open Sans" panose="020B0606030504020204" pitchFamily="34" charset="0"/>
                <a:cs typeface="Arial" panose="020B0604020202020204" pitchFamily="34" charset="0"/>
              </a:rPr>
              <a:t>   4.1 </a:t>
            </a:r>
            <a:r>
              <a:rPr lang="en-US" sz="1600" dirty="0">
                <a:effectLst/>
                <a:latin typeface="Arial" panose="020B0604020202020204" pitchFamily="34" charset="0"/>
                <a:ea typeface="Open Sans" panose="020B0606030504020204" pitchFamily="34" charset="0"/>
                <a:cs typeface="Arial" panose="020B0604020202020204" pitchFamily="34" charset="0"/>
              </a:rPr>
              <a:t>Necessity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4.2 </a:t>
            </a:r>
            <a:r>
              <a:rPr lang="en-US" sz="1600" dirty="0">
                <a:effectLst/>
                <a:latin typeface="Arial" panose="020B0604020202020204" pitchFamily="34" charset="0"/>
                <a:ea typeface="Open Sans" panose="020B0606030504020204" pitchFamily="34" charset="0"/>
                <a:cs typeface="Arial" panose="020B0604020202020204" pitchFamily="34" charset="0"/>
              </a:rPr>
              <a:t>Quality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4.3 </a:t>
            </a:r>
            <a:r>
              <a:rPr lang="en-US" sz="1600" dirty="0">
                <a:effectLst/>
                <a:latin typeface="Arial" panose="020B0604020202020204" pitchFamily="34" charset="0"/>
                <a:ea typeface="Open Sans" panose="020B0606030504020204" pitchFamily="34" charset="0"/>
                <a:cs typeface="Arial" panose="020B0604020202020204" pitchFamily="34" charset="0"/>
              </a:rPr>
              <a:t>Price-quality ratio</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marR="85725" lvl="1" algn="just">
              <a:lnSpc>
                <a:spcPct val="150000"/>
              </a:lnSpc>
              <a:spcAft>
                <a:spcPts val="0"/>
              </a:spcAft>
            </a:pPr>
            <a:r>
              <a:rPr lang="en-US" sz="1600" dirty="0">
                <a:latin typeface="Arial" panose="020B0604020202020204" pitchFamily="34" charset="0"/>
                <a:ea typeface="Open Sans" panose="020B0606030504020204" pitchFamily="34" charset="0"/>
                <a:cs typeface="Arial" panose="020B0604020202020204" pitchFamily="34" charset="0"/>
              </a:rPr>
              <a:t>   4.4 </a:t>
            </a:r>
            <a:r>
              <a:rPr lang="en-US" sz="1600" dirty="0">
                <a:effectLst/>
                <a:latin typeface="Arial" panose="020B0604020202020204" pitchFamily="34" charset="0"/>
                <a:ea typeface="Open Sans" panose="020B0606030504020204" pitchFamily="34" charset="0"/>
                <a:cs typeface="Arial" panose="020B0604020202020204" pitchFamily="34" charset="0"/>
              </a:rPr>
              <a:t>Approval </a:t>
            </a:r>
            <a:endParaRPr lang="en-PH" sz="1600" dirty="0">
              <a:effectLst/>
              <a:latin typeface="Arial" panose="020B0604020202020204" pitchFamily="34" charset="0"/>
              <a:ea typeface="Open Sans" panose="020B0606030504020204" pitchFamily="34" charset="0"/>
              <a:cs typeface="Arial" panose="020B0604020202020204" pitchFamily="34" charset="0"/>
            </a:endParaRPr>
          </a:p>
          <a:p>
            <a:pPr algn="just">
              <a:lnSpc>
                <a:spcPct val="150000"/>
              </a:lnSpc>
            </a:pPr>
            <a:endParaRPr lang="en-US" b="0" i="0" dirty="0">
              <a:solidFill>
                <a:srgbClr val="000000"/>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8" name="Title 1">
            <a:extLst>
              <a:ext uri="{FF2B5EF4-FFF2-40B4-BE49-F238E27FC236}">
                <a16:creationId xmlns:a16="http://schemas.microsoft.com/office/drawing/2014/main" id="{0AE3E0C0-50E4-2A79-8269-C9315AA93BFF}"/>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21A5B9EA-AECB-7831-6E43-F78F30B87597}"/>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0" name="Picture 9">
            <a:extLst>
              <a:ext uri="{FF2B5EF4-FFF2-40B4-BE49-F238E27FC236}">
                <a16:creationId xmlns:a16="http://schemas.microsoft.com/office/drawing/2014/main" id="{EE0706C7-5FC8-6449-38FF-9EFD45897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326150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CONCLUSIONS</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AD683F1-F45A-E4A5-7AEA-F1F18751D61D}"/>
              </a:ext>
            </a:extLst>
          </p:cNvPr>
          <p:cNvSpPr txBox="1"/>
          <p:nvPr/>
        </p:nvSpPr>
        <p:spPr>
          <a:xfrm>
            <a:off x="669471" y="1366282"/>
            <a:ext cx="10552922" cy="4447884"/>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enough evidence to conclude that UV and Alcohol based disinfectant exhibit no significant difference when it comes to their effectiveness. UV intensity has a significant effect in terms of effectiveness and this result supports the comparison of findings of Baseline treatment and UV based treatments in terms of bacterial inhibition since number of colonies from UV based treatments were lower than those from the former, and the different durations of UV exposure of 10, 20, 30 seconds show no significant difference in terms of effectiveness.</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Based on the statistical analysis, the automatic disinfection meets current pandemic situation extremely well, the automatic disinfection box has a very high quality in terms of quality, have an above </a:t>
            </a:r>
            <a:r>
              <a:rPr lang="en-US" sz="1600" b="0" i="0">
                <a:solidFill>
                  <a:srgbClr val="000000"/>
                </a:solidFill>
                <a:effectLst/>
                <a:latin typeface="Arial" panose="020B0604020202020204" pitchFamily="34" charset="0"/>
                <a:cs typeface="Arial" panose="020B0604020202020204" pitchFamily="34" charset="0"/>
              </a:rPr>
              <a:t>average price-quality ratio </a:t>
            </a:r>
            <a:r>
              <a:rPr lang="en-US" sz="1600" b="0" i="0" dirty="0">
                <a:solidFill>
                  <a:srgbClr val="000000"/>
                </a:solidFill>
                <a:effectLst/>
                <a:latin typeface="Arial" panose="020B0604020202020204" pitchFamily="34" charset="0"/>
                <a:cs typeface="Arial" panose="020B0604020202020204" pitchFamily="34" charset="0"/>
              </a:rPr>
              <a:t>and the respondents are very satisfied using the automatic disinfection box.</a:t>
            </a:r>
          </a:p>
        </p:txBody>
      </p:sp>
      <p:sp>
        <p:nvSpPr>
          <p:cNvPr id="13" name="Title 1">
            <a:extLst>
              <a:ext uri="{FF2B5EF4-FFF2-40B4-BE49-F238E27FC236}">
                <a16:creationId xmlns:a16="http://schemas.microsoft.com/office/drawing/2014/main" id="{AC0A24AA-2821-9D2E-D59A-84237FB68F6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BD319FF8-BFCF-92E7-6EB7-30C2D809C90C}"/>
              </a:ext>
            </a:extLst>
          </p:cNvPr>
          <p:cNvSpPr txBox="1"/>
          <p:nvPr/>
        </p:nvSpPr>
        <p:spPr>
          <a:xfrm>
            <a:off x="6810956" y="648569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661506FB-6A35-1560-AC8A-A6379D989F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59198"/>
            <a:ext cx="428276" cy="427440"/>
          </a:xfrm>
          <a:prstGeom prst="rect">
            <a:avLst/>
          </a:prstGeom>
        </p:spPr>
      </p:pic>
    </p:spTree>
    <p:extLst>
      <p:ext uri="{BB962C8B-B14F-4D97-AF65-F5344CB8AC3E}">
        <p14:creationId xmlns:p14="http://schemas.microsoft.com/office/powerpoint/2010/main" val="157979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RECOMMENDATION</a:t>
            </a:r>
            <a:endParaRPr lang="en-US" sz="3600" b="1"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05BC1AB-6A41-1A2B-247F-C0A0555FD43B}"/>
              </a:ext>
            </a:extLst>
          </p:cNvPr>
          <p:cNvSpPr txBox="1"/>
          <p:nvPr/>
        </p:nvSpPr>
        <p:spPr>
          <a:xfrm>
            <a:off x="669471" y="1359779"/>
            <a:ext cx="10552922" cy="4454233"/>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Develop a real-time UVC dosage monitor module that shows the current UVC dosage of the device producing.</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Develop a BIOS of the system to save the current settings, device health, UVC lamp life.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feature that let the maintainer input their mobile phone number where the device is going to send the message. The length of the message can also be improved by adding more information to the message.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feature that when the registered number of the device received a “STATUS” the device will send the current status of the device.</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a self-disinfect feature on the device handles to reduce transmission of virus and microorganisms.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Open Sans" panose="020B0606030504020204" pitchFamily="34" charset="0"/>
              </a:rPr>
              <a:t>Add buttons to the device like power switch to make it more intuitive.</a:t>
            </a:r>
          </a:p>
        </p:txBody>
      </p:sp>
      <p:sp>
        <p:nvSpPr>
          <p:cNvPr id="13" name="Title 1">
            <a:extLst>
              <a:ext uri="{FF2B5EF4-FFF2-40B4-BE49-F238E27FC236}">
                <a16:creationId xmlns:a16="http://schemas.microsoft.com/office/drawing/2014/main" id="{D35ECD55-F3D5-65C2-45E2-F6ABFD1F2BB4}"/>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1BE51BE2-D2C9-43BD-FC49-7095C6107AA5}"/>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59DBFA5D-329A-790D-3861-CE9F107554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09083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3" name="TextBox 12">
            <a:extLst>
              <a:ext uri="{FF2B5EF4-FFF2-40B4-BE49-F238E27FC236}">
                <a16:creationId xmlns:a16="http://schemas.microsoft.com/office/drawing/2014/main" id="{FF3F1FAD-4F27-C28F-6BEC-AB7CFDEC73AB}"/>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THEORETICAL FRAMEWORK</a:t>
            </a:r>
            <a:endParaRPr lang="en-US" sz="3600" b="1" i="1"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AB7E3B8-EC23-1425-E9FA-78ACC6C23EED}"/>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B5B7BA85-9D89-C024-0C19-8A735E8B2051}"/>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9" name="Picture 18">
            <a:extLst>
              <a:ext uri="{FF2B5EF4-FFF2-40B4-BE49-F238E27FC236}">
                <a16:creationId xmlns:a16="http://schemas.microsoft.com/office/drawing/2014/main" id="{FD00E647-AABA-CCE0-348C-747EB5E329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9" name="TextBox 8">
            <a:extLst>
              <a:ext uri="{FF2B5EF4-FFF2-40B4-BE49-F238E27FC236}">
                <a16:creationId xmlns:a16="http://schemas.microsoft.com/office/drawing/2014/main" id="{A27D39EC-6E71-897E-48DC-CBE18FF22EC9}"/>
              </a:ext>
            </a:extLst>
          </p:cNvPr>
          <p:cNvSpPr txBox="1"/>
          <p:nvPr/>
        </p:nvSpPr>
        <p:spPr>
          <a:xfrm>
            <a:off x="755780" y="1405223"/>
            <a:ext cx="10552922" cy="395544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Kitagawa et al. (2020), the efficiency 222-nm UVC irradiation technology on severe acute respiratory syndrome coronavirus 2 (SARS-CoV-2) in unoccupied and occupied spaces can be used. </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to Childress J. (2021), the 254-nm UV light and 222-nm UV are germicidal light wavelengths that inactivate bacteria and viruses.</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According to Aisha et. Al (2018), Ultraviolet light destroys harmful microbes such as bacteria, yeast, molds, viruses and algae.</a:t>
            </a:r>
          </a:p>
          <a:p>
            <a:pPr marL="285750" indent="-285750" algn="just">
              <a:lnSpc>
                <a:spcPct val="200000"/>
              </a:lnSpc>
              <a:buSzPct val="150000"/>
              <a:buFont typeface="Arial" panose="020B0604020202020204" pitchFamily="34" charset="0"/>
              <a:buChar char="•"/>
            </a:pPr>
            <a:r>
              <a:rPr lang="en-US" sz="1600" dirty="0">
                <a:latin typeface="Arial" panose="020B0604020202020204" pitchFamily="34" charset="0"/>
                <a:cs typeface="Arial" panose="020B0604020202020204" pitchFamily="34" charset="0"/>
              </a:rPr>
              <a:t>The 222-nm UVC lamps is relatively safe for human skin interaction according to Nozomi et al. (2020). The 222-nm UVC suggests disinfecting ability is comparable with the 254-nm UVC.</a:t>
            </a:r>
          </a:p>
        </p:txBody>
      </p:sp>
    </p:spTree>
    <p:extLst>
      <p:ext uri="{BB962C8B-B14F-4D97-AF65-F5344CB8AC3E}">
        <p14:creationId xmlns:p14="http://schemas.microsoft.com/office/powerpoint/2010/main" val="2884092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31D629F5-D729-5AE3-C266-8D3FE68DC07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CONCEPTUAL FRAMEWORK</a:t>
            </a:r>
            <a:endParaRPr lang="en-US" sz="3600" b="1" i="1"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E1F2CE4F-06CD-41C6-0C67-692BB29A3984}"/>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2866040F-816B-8461-9DBD-EA0180352C37}"/>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3" name="Picture 12">
            <a:extLst>
              <a:ext uri="{FF2B5EF4-FFF2-40B4-BE49-F238E27FC236}">
                <a16:creationId xmlns:a16="http://schemas.microsoft.com/office/drawing/2014/main" id="{DC42C7B4-C60D-7110-F213-E3E5CF3256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pic>
        <p:nvPicPr>
          <p:cNvPr id="5" name="Picture 4">
            <a:extLst>
              <a:ext uri="{FF2B5EF4-FFF2-40B4-BE49-F238E27FC236}">
                <a16:creationId xmlns:a16="http://schemas.microsoft.com/office/drawing/2014/main" id="{C8BF5F2A-3E01-73DA-FE3D-BAE0C5CBF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88" y="2052320"/>
            <a:ext cx="10820024" cy="2753360"/>
          </a:xfrm>
          <a:prstGeom prst="rect">
            <a:avLst/>
          </a:prstGeom>
        </p:spPr>
      </p:pic>
    </p:spTree>
    <p:extLst>
      <p:ext uri="{BB962C8B-B14F-4D97-AF65-F5344CB8AC3E}">
        <p14:creationId xmlns:p14="http://schemas.microsoft.com/office/powerpoint/2010/main" val="56101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616F6A9C-6167-A278-B0B4-F9332A9826E4}"/>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SIGNIFICANCE OF THE STUDY</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EE385BC-5BE9-AA24-7751-3731ABA3DEB3}"/>
              </a:ext>
            </a:extLst>
          </p:cNvPr>
          <p:cNvSpPr txBox="1"/>
          <p:nvPr/>
        </p:nvSpPr>
        <p:spPr>
          <a:xfrm>
            <a:off x="669471" y="1443328"/>
            <a:ext cx="10552922" cy="1985672"/>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Users.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Users Groups/Workmates.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Environment. </a:t>
            </a:r>
          </a:p>
          <a:p>
            <a:pPr marL="285750" indent="-285750" algn="just">
              <a:lnSpc>
                <a:spcPct val="200000"/>
              </a:lnSpc>
              <a:buSzPct val="150000"/>
              <a:buFont typeface="Arial" panose="020B0604020202020204" pitchFamily="34" charset="0"/>
              <a:buChar char="•"/>
            </a:pPr>
            <a:r>
              <a:rPr lang="en-US" sz="1600" i="0" dirty="0">
                <a:solidFill>
                  <a:srgbClr val="000000"/>
                </a:solidFill>
                <a:effectLst/>
                <a:latin typeface="Arial" panose="020B0604020202020204" pitchFamily="34" charset="0"/>
                <a:cs typeface="Arial" panose="020B0604020202020204" pitchFamily="34" charset="0"/>
              </a:rPr>
              <a:t>To the Future Researchers.  </a:t>
            </a:r>
          </a:p>
        </p:txBody>
      </p:sp>
      <p:sp>
        <p:nvSpPr>
          <p:cNvPr id="13" name="Title 1">
            <a:extLst>
              <a:ext uri="{FF2B5EF4-FFF2-40B4-BE49-F238E27FC236}">
                <a16:creationId xmlns:a16="http://schemas.microsoft.com/office/drawing/2014/main" id="{2E44C3CA-81E0-0980-2425-226500762519}"/>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D1AB9514-64CD-57FF-AC08-775005A4398E}"/>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2A4F62DD-3582-4974-34BA-1CFF30655A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4130742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182D3107-670D-B0DF-ADEB-FF7163D9F849}"/>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SCOPE AND LIMITATIONS</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C0B191C-C5A6-85F6-F8DE-6B164967DB8B}"/>
              </a:ext>
            </a:extLst>
          </p:cNvPr>
          <p:cNvSpPr txBox="1"/>
          <p:nvPr/>
        </p:nvSpPr>
        <p:spPr>
          <a:xfrm>
            <a:off x="755780" y="1405223"/>
            <a:ext cx="10552922" cy="4485010"/>
          </a:xfrm>
          <a:prstGeom prst="rect">
            <a:avLst/>
          </a:prstGeom>
          <a:noFill/>
        </p:spPr>
        <p:txBody>
          <a:bodyPr wrap="square" rtlCol="0">
            <a:spAutoFit/>
          </a:bodyPr>
          <a:lstStyle/>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be limited to the comparison of effectiveness of ultraviolet-based disinfection with alcohol-based (70% alcohol content, isopropyl) disinfection, </a:t>
            </a:r>
          </a:p>
          <a:p>
            <a:pPr marL="285750" indent="-285750" algn="just">
              <a:lnSpc>
                <a:spcPct val="150000"/>
              </a:lnSpc>
              <a:buSzPct val="150000"/>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D</a:t>
            </a:r>
            <a:r>
              <a:rPr lang="en-US" sz="1600" b="0" i="0" dirty="0">
                <a:solidFill>
                  <a:srgbClr val="000000"/>
                </a:solidFill>
                <a:effectLst/>
                <a:latin typeface="Arial" panose="020B0604020202020204" pitchFamily="34" charset="0"/>
                <a:cs typeface="Arial" panose="020B0604020202020204" pitchFamily="34" charset="0"/>
              </a:rPr>
              <a:t>etermining if there’s a significant effect of ultraviolet intensity to be use in terms of its effectiveness, determining the significant difference among the duration of 10 seconds, 20 seconds, and 30 seconds in terms of its effectiveness, and determining the overall user rating of the device in terms of necessity, quality, price-quality ratio and approval.</a:t>
            </a:r>
          </a:p>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be limited to the effect of automatic disinfection box using ultra violet light on microbial growth of microorganisms, not determining the microorganism that grow on the nutrient agar, and not determining the UVC dosage and irradiance of the automatic disinfection box.</a:t>
            </a:r>
          </a:p>
          <a:p>
            <a:pPr marL="285750" indent="-285750" algn="just">
              <a:lnSpc>
                <a:spcPct val="15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study will not cover the comparisons of effectiveness of ultraviolet-based disinfection and specific brands of alcohol. The study will not cover the comparisons of the effectiveness of ultraviolet-based disinfection and different alcohol content (beside 70% alcohol content) of specific brands of alcohol.</a:t>
            </a:r>
          </a:p>
        </p:txBody>
      </p:sp>
      <p:sp>
        <p:nvSpPr>
          <p:cNvPr id="13" name="Title 1">
            <a:extLst>
              <a:ext uri="{FF2B5EF4-FFF2-40B4-BE49-F238E27FC236}">
                <a16:creationId xmlns:a16="http://schemas.microsoft.com/office/drawing/2014/main" id="{05C57988-A745-2C95-978F-691F376F9EB8}"/>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916DFB58-DB42-5BC5-E72C-CDA4473408E8}"/>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D7217056-5096-4389-DB8F-308DB3668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247016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8" name="TextBox 7">
            <a:extLst>
              <a:ext uri="{FF2B5EF4-FFF2-40B4-BE49-F238E27FC236}">
                <a16:creationId xmlns:a16="http://schemas.microsoft.com/office/drawing/2014/main" id="{8FA5A933-2428-BF58-B25D-87F97B6424D1}"/>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HYPOTHESIS</a:t>
            </a:r>
            <a:endParaRPr lang="en-US" sz="3600" b="1"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F4C04C-5567-DB8D-616A-14F0E8F2AEA5}"/>
              </a:ext>
            </a:extLst>
          </p:cNvPr>
          <p:cNvSpPr txBox="1"/>
          <p:nvPr/>
        </p:nvSpPr>
        <p:spPr>
          <a:xfrm>
            <a:off x="755780" y="1405223"/>
            <a:ext cx="10552922" cy="3960443"/>
          </a:xfrm>
          <a:prstGeom prst="rect">
            <a:avLst/>
          </a:prstGeom>
          <a:noFill/>
        </p:spPr>
        <p:txBody>
          <a:bodyPr wrap="square" rtlCol="0">
            <a:spAutoFit/>
          </a:bodyPr>
          <a:lstStyle/>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difference between ultraviolet-based disinfectant and alcohol-based disinfectant in terms of their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effect of ultraviolet intensity to be use in terms of its effectiveness.</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There is no significant difference among the duration of 10 seconds, 20 seconds, and 30 seconds in terms of its effectiveness. </a:t>
            </a:r>
          </a:p>
          <a:p>
            <a:pPr marL="285750" indent="-285750" algn="just">
              <a:lnSpc>
                <a:spcPct val="200000"/>
              </a:lnSpc>
              <a:buSzPct val="150000"/>
              <a:buFont typeface="Arial" panose="020B0604020202020204" pitchFamily="34" charset="0"/>
              <a:buChar char="•"/>
            </a:pPr>
            <a:r>
              <a:rPr lang="en-US" sz="1600" b="0" i="0" dirty="0">
                <a:solidFill>
                  <a:srgbClr val="000000"/>
                </a:solidFill>
                <a:effectLst/>
                <a:latin typeface="Arial" panose="020B0604020202020204" pitchFamily="34" charset="0"/>
                <a:cs typeface="Arial" panose="020B0604020202020204" pitchFamily="34" charset="0"/>
              </a:rPr>
              <a:t>The automatic disinfection box does not meet current pandemic situation extremely well. The automatic disinfection box has a very low quality. The automatic disinfection box in terms of price has a poor value for money. The respondents are very dissatisfied using the automatic disinfection box.</a:t>
            </a:r>
            <a:endParaRPr lang="en-US" sz="1600"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4401EA93-93DF-6CA6-E700-9C64779ADAF6}"/>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6D3228BC-DAEB-EB12-5031-638D3BDFAB04}"/>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B1EF71B0-8AE1-60B8-3A1A-EA1B3670D5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Tree>
    <p:extLst>
      <p:ext uri="{BB962C8B-B14F-4D97-AF65-F5344CB8AC3E}">
        <p14:creationId xmlns:p14="http://schemas.microsoft.com/office/powerpoint/2010/main" val="192498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171450" y="1254036"/>
            <a:ext cx="10435590" cy="45719"/>
          </a:xfrm>
          <a:prstGeom prst="rect">
            <a:avLst/>
          </a:prstGeom>
          <a:solidFill>
            <a:srgbClr val="F87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6284285"/>
            <a:ext cx="12192000" cy="2109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0" y="6419169"/>
            <a:ext cx="12192000" cy="4388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7" name="Rectangle 18"/>
          <p:cNvSpPr>
            <a:spLocks noChangeArrowheads="1"/>
          </p:cNvSpPr>
          <p:nvPr/>
        </p:nvSpPr>
        <p:spPr bwMode="auto">
          <a:xfrm>
            <a:off x="1968500" y="12540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28" name="Rectangle 27"/>
          <p:cNvSpPr>
            <a:spLocks noChangeArrowheads="1"/>
          </p:cNvSpPr>
          <p:nvPr/>
        </p:nvSpPr>
        <p:spPr bwMode="auto">
          <a:xfrm>
            <a:off x="1968500" y="1711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10" name="TextBox 9">
            <a:extLst>
              <a:ext uri="{FF2B5EF4-FFF2-40B4-BE49-F238E27FC236}">
                <a16:creationId xmlns:a16="http://schemas.microsoft.com/office/drawing/2014/main" id="{BB85CF4A-C0C2-9A62-C41D-4A7F3B8F17FF}"/>
              </a:ext>
            </a:extLst>
          </p:cNvPr>
          <p:cNvSpPr txBox="1"/>
          <p:nvPr/>
        </p:nvSpPr>
        <p:spPr>
          <a:xfrm>
            <a:off x="669471" y="578564"/>
            <a:ext cx="10134600" cy="646331"/>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BLOCK DIAGRAM</a:t>
            </a:r>
            <a:endParaRPr lang="en-US" sz="3600" b="1" i="1" dirty="0">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EC18B5AF-7B80-D36F-3830-11D90CA9EB6C}"/>
              </a:ext>
            </a:extLst>
          </p:cNvPr>
          <p:cNvSpPr txBox="1"/>
          <p:nvPr/>
        </p:nvSpPr>
        <p:spPr>
          <a:xfrm>
            <a:off x="171450" y="6389753"/>
            <a:ext cx="2611901" cy="369280"/>
          </a:xfrm>
          <a:prstGeom prst="rect">
            <a:avLst/>
          </a:prstGeom>
          <a:noFill/>
          <a:ln cap="flat">
            <a:noFill/>
          </a:ln>
        </p:spPr>
        <p:txBody>
          <a:bodyPr vert="horz" wrap="square" lIns="91440" tIns="45720" rIns="91440" bIns="45720" anchor="b" anchorCtr="0" compatLnSpc="1">
            <a:normAutofit/>
          </a:bodyPr>
          <a:lstStyle/>
          <a:p>
            <a:pPr marL="0" marR="0" lvl="0" indent="0" algn="l" defTabSz="756117" rtl="0" fontAlgn="auto" hangingPunct="1">
              <a:lnSpc>
                <a:spcPct val="85000"/>
              </a:lnSpc>
              <a:spcBef>
                <a:spcPts val="0"/>
              </a:spcBef>
              <a:spcAft>
                <a:spcPts val="0"/>
              </a:spcAft>
              <a:buNone/>
              <a:tabLst/>
              <a:defRPr sz="1800" b="0" i="0" u="none" strike="noStrike" kern="0" cap="none" spc="0" baseline="0">
                <a:solidFill>
                  <a:srgbClr val="000000"/>
                </a:solidFill>
                <a:uFillTx/>
              </a:defRPr>
            </a:pPr>
            <a:r>
              <a:rPr lang="en-PH" sz="1400" b="1" kern="0" spc="-41" dirty="0">
                <a:solidFill>
                  <a:srgbClr val="FFFFFF"/>
                </a:solidFill>
                <a:latin typeface="Arial" panose="020B0604020202020204" pitchFamily="34" charset="0"/>
                <a:ea typeface="Verdana" panose="020B0604030504040204" pitchFamily="34" charset="0"/>
                <a:cs typeface="Arial" panose="020B0604020202020204" pitchFamily="34" charset="0"/>
              </a:rPr>
              <a:t>4609</a:t>
            </a:r>
            <a:endParaRPr lang="en-PH" sz="1400" b="1" i="0" u="none" strike="noStrike" kern="1200" cap="none" spc="-41" baseline="0" dirty="0">
              <a:solidFill>
                <a:srgbClr val="FFFFFF"/>
              </a:solidFill>
              <a:uFillTx/>
              <a:latin typeface="Arial" panose="020B0604020202020204" pitchFamily="34" charset="0"/>
              <a:ea typeface="Verdana" panose="020B060403050404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F707C528-5C31-7500-B91F-EB396FFA2314}"/>
              </a:ext>
            </a:extLst>
          </p:cNvPr>
          <p:cNvSpPr txBox="1"/>
          <p:nvPr/>
        </p:nvSpPr>
        <p:spPr>
          <a:xfrm>
            <a:off x="6810956" y="6504746"/>
            <a:ext cx="4652246" cy="231535"/>
          </a:xfrm>
          <a:prstGeom prst="rect">
            <a:avLst/>
          </a:prstGeom>
          <a:noFill/>
          <a:ln cap="flat">
            <a:noFill/>
          </a:ln>
        </p:spPr>
        <p:txBody>
          <a:bodyPr vert="horz" wrap="square" lIns="0" tIns="45720" rIns="0" bIns="45720" anchor="t" anchorCtr="0" compatLnSpc="1">
            <a:noAutofit/>
          </a:bodyPr>
          <a:lstStyle/>
          <a:p>
            <a:pPr marL="0" marR="0" lvl="0" indent="0" algn="r" defTabSz="756117" rtl="0" fontAlgn="auto" hangingPunct="1">
              <a:lnSpc>
                <a:spcPct val="70000"/>
              </a:lnSpc>
              <a:spcBef>
                <a:spcPts val="990"/>
              </a:spcBef>
              <a:spcAft>
                <a:spcPts val="165"/>
              </a:spcAft>
              <a:buNone/>
              <a:tabLst/>
              <a:defRPr sz="1800" b="0" i="0" u="none" strike="noStrike" kern="0" cap="none" spc="0" baseline="0">
                <a:solidFill>
                  <a:srgbClr val="000000"/>
                </a:solidFill>
                <a:uFillTx/>
              </a:defRPr>
            </a:pPr>
            <a:r>
              <a:rPr lang="en-PH" sz="1400" b="0" i="0" u="none" strike="noStrike" kern="1200" cap="none" spc="0" baseline="0" dirty="0">
                <a:solidFill>
                  <a:srgbClr val="FFFFFF"/>
                </a:solidFill>
                <a:uFillTx/>
                <a:latin typeface="Arial" panose="020B0604020202020204" pitchFamily="34" charset="0"/>
                <a:ea typeface="Verdana" panose="020B0604030504040204" pitchFamily="34" charset="0"/>
                <a:cs typeface="Arial" panose="020B0604020202020204" pitchFamily="34" charset="0"/>
              </a:rPr>
              <a:t>Polytechnic University of the Philippines</a:t>
            </a:r>
          </a:p>
        </p:txBody>
      </p:sp>
      <p:pic>
        <p:nvPicPr>
          <p:cNvPr id="15" name="Picture 14">
            <a:extLst>
              <a:ext uri="{FF2B5EF4-FFF2-40B4-BE49-F238E27FC236}">
                <a16:creationId xmlns:a16="http://schemas.microsoft.com/office/drawing/2014/main" id="{33076AA7-7801-AF8A-0A98-2DF2715D07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9959" y="6378248"/>
            <a:ext cx="428276" cy="427440"/>
          </a:xfrm>
          <a:prstGeom prst="rect">
            <a:avLst/>
          </a:prstGeom>
        </p:spPr>
      </p:pic>
      <p:sp>
        <p:nvSpPr>
          <p:cNvPr id="2" name="TextBox 1">
            <a:extLst>
              <a:ext uri="{FF2B5EF4-FFF2-40B4-BE49-F238E27FC236}">
                <a16:creationId xmlns:a16="http://schemas.microsoft.com/office/drawing/2014/main" id="{2E00EBF1-A81D-8081-9B84-15B70E9E5890}"/>
              </a:ext>
            </a:extLst>
          </p:cNvPr>
          <p:cNvSpPr txBox="1"/>
          <p:nvPr/>
        </p:nvSpPr>
        <p:spPr>
          <a:xfrm>
            <a:off x="5005861" y="4450405"/>
            <a:ext cx="2180277" cy="369332"/>
          </a:xfrm>
          <a:prstGeom prst="rect">
            <a:avLst/>
          </a:prstGeom>
          <a:noFill/>
        </p:spPr>
        <p:txBody>
          <a:bodyPr wrap="none" rtlCol="0">
            <a:spAutoFit/>
          </a:bodyPr>
          <a:lstStyle/>
          <a:p>
            <a:r>
              <a:rPr lang="en-US" dirty="0"/>
              <a:t>Circuit Block Diagram</a:t>
            </a:r>
            <a:endParaRPr lang="en-PH" dirty="0"/>
          </a:p>
        </p:txBody>
      </p:sp>
      <p:pic>
        <p:nvPicPr>
          <p:cNvPr id="4" name="Picture 3">
            <a:extLst>
              <a:ext uri="{FF2B5EF4-FFF2-40B4-BE49-F238E27FC236}">
                <a16:creationId xmlns:a16="http://schemas.microsoft.com/office/drawing/2014/main" id="{D0FEAC9E-7784-4924-DDB8-A9BA2C5A4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6" y="1790182"/>
            <a:ext cx="6867525" cy="2581275"/>
          </a:xfrm>
          <a:prstGeom prst="rect">
            <a:avLst/>
          </a:prstGeom>
        </p:spPr>
      </p:pic>
    </p:spTree>
    <p:extLst>
      <p:ext uri="{BB962C8B-B14F-4D97-AF65-F5344CB8AC3E}">
        <p14:creationId xmlns:p14="http://schemas.microsoft.com/office/powerpoint/2010/main" val="1816748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1636</TotalTime>
  <Words>1782</Words>
  <Application>Microsoft Office PowerPoint</Application>
  <PresentationFormat>Widescreen</PresentationFormat>
  <Paragraphs>229</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Malgun Gothic</vt:lpstr>
      <vt:lpstr>Arial</vt:lpstr>
      <vt:lpstr>Calibri</vt:lpstr>
      <vt:lpstr>Calibri Light</vt:lpstr>
      <vt:lpstr>Cambria</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Ieriz Nicolle</dc:creator>
  <cp:lastModifiedBy>Marcus</cp:lastModifiedBy>
  <cp:revision>109</cp:revision>
  <dcterms:created xsi:type="dcterms:W3CDTF">2018-09-14T07:26:17Z</dcterms:created>
  <dcterms:modified xsi:type="dcterms:W3CDTF">2022-07-22T14:10:07Z</dcterms:modified>
</cp:coreProperties>
</file>